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embeddings/oleObject3.bin" ContentType="application/vnd.openxmlformats-officedocument.oleObject"/>
  <Override PartName="/ppt/notesSlides/notesSlide17.xml" ContentType="application/vnd.openxmlformats-officedocument.presentationml.notesSlide+xml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7" r:id="rId2"/>
    <p:sldId id="256" r:id="rId3"/>
    <p:sldId id="275" r:id="rId4"/>
    <p:sldId id="361" r:id="rId5"/>
    <p:sldId id="288" r:id="rId6"/>
    <p:sldId id="339" r:id="rId7"/>
    <p:sldId id="289" r:id="rId8"/>
    <p:sldId id="287" r:id="rId9"/>
    <p:sldId id="312" r:id="rId10"/>
    <p:sldId id="292" r:id="rId11"/>
    <p:sldId id="290" r:id="rId12"/>
    <p:sldId id="291" r:id="rId13"/>
    <p:sldId id="293" r:id="rId14"/>
    <p:sldId id="304" r:id="rId15"/>
    <p:sldId id="296" r:id="rId16"/>
    <p:sldId id="357" r:id="rId17"/>
    <p:sldId id="358" r:id="rId18"/>
    <p:sldId id="298" r:id="rId19"/>
    <p:sldId id="297" r:id="rId20"/>
    <p:sldId id="303" r:id="rId21"/>
    <p:sldId id="330" r:id="rId22"/>
    <p:sldId id="299" r:id="rId23"/>
    <p:sldId id="362" r:id="rId24"/>
    <p:sldId id="363" r:id="rId25"/>
    <p:sldId id="364" r:id="rId26"/>
    <p:sldId id="302" r:id="rId27"/>
    <p:sldId id="311" r:id="rId28"/>
    <p:sldId id="322" r:id="rId29"/>
    <p:sldId id="313" r:id="rId30"/>
    <p:sldId id="340" r:id="rId31"/>
    <p:sldId id="259" r:id="rId32"/>
    <p:sldId id="262" r:id="rId33"/>
    <p:sldId id="323" r:id="rId34"/>
    <p:sldId id="334" r:id="rId35"/>
    <p:sldId id="328" r:id="rId36"/>
    <p:sldId id="341" r:id="rId37"/>
    <p:sldId id="343" r:id="rId38"/>
    <p:sldId id="333" r:id="rId39"/>
    <p:sldId id="342" r:id="rId40"/>
    <p:sldId id="331" r:id="rId41"/>
    <p:sldId id="316" r:id="rId42"/>
    <p:sldId id="360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4" r:id="rId53"/>
    <p:sldId id="355" r:id="rId54"/>
  </p:sldIdLst>
  <p:sldSz cx="24384000" cy="13716000"/>
  <p:notesSz cx="6858000" cy="9144000"/>
  <p:defaultTextStyle>
    <a:lvl1pPr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1pPr>
    <a:lvl2pPr indent="3429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2pPr>
    <a:lvl3pPr indent="6858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3pPr>
    <a:lvl4pPr indent="10287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4pPr>
    <a:lvl5pPr indent="13716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5pPr>
    <a:lvl6pPr indent="17145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6pPr>
    <a:lvl7pPr indent="20574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7pPr>
    <a:lvl8pPr indent="24003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8pPr>
    <a:lvl9pPr indent="2743200" algn="ctr" defTabSz="584200">
      <a:defRPr sz="5600" b="1">
        <a:solidFill>
          <a:srgbClr val="FFFFFF"/>
        </a:solid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23" autoAdjust="0"/>
  </p:normalViewPr>
  <p:slideViewPr>
    <p:cSldViewPr snapToGrid="0" snapToObjects="1">
      <p:cViewPr varScale="1">
        <p:scale>
          <a:sx n="44" d="100"/>
          <a:sy n="44" d="100"/>
        </p:scale>
        <p:origin x="-120" y="-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-46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376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3000">
        <a:latin typeface="Lucida Grande"/>
        <a:ea typeface="Lucida Grande"/>
        <a:cs typeface="Lucida Grande"/>
        <a:sym typeface="Lucida Grande"/>
      </a:defRPr>
    </a:lvl1pPr>
    <a:lvl2pPr indent="228600" defTabSz="584200">
      <a:defRPr sz="3000">
        <a:latin typeface="Lucida Grande"/>
        <a:ea typeface="Lucida Grande"/>
        <a:cs typeface="Lucida Grande"/>
        <a:sym typeface="Lucida Grande"/>
      </a:defRPr>
    </a:lvl2pPr>
    <a:lvl3pPr indent="457200" defTabSz="584200">
      <a:defRPr sz="3000">
        <a:latin typeface="Lucida Grande"/>
        <a:ea typeface="Lucida Grande"/>
        <a:cs typeface="Lucida Grande"/>
        <a:sym typeface="Lucida Grande"/>
      </a:defRPr>
    </a:lvl3pPr>
    <a:lvl4pPr indent="685800" defTabSz="584200">
      <a:defRPr sz="3000">
        <a:latin typeface="Lucida Grande"/>
        <a:ea typeface="Lucida Grande"/>
        <a:cs typeface="Lucida Grande"/>
        <a:sym typeface="Lucida Grande"/>
      </a:defRPr>
    </a:lvl4pPr>
    <a:lvl5pPr indent="914400" defTabSz="584200">
      <a:defRPr sz="3000">
        <a:latin typeface="Lucida Grande"/>
        <a:ea typeface="Lucida Grande"/>
        <a:cs typeface="Lucida Grande"/>
        <a:sym typeface="Lucida Grande"/>
      </a:defRPr>
    </a:lvl5pPr>
    <a:lvl6pPr indent="1143000" defTabSz="584200">
      <a:defRPr sz="3000">
        <a:latin typeface="Lucida Grande"/>
        <a:ea typeface="Lucida Grande"/>
        <a:cs typeface="Lucida Grande"/>
        <a:sym typeface="Lucida Grande"/>
      </a:defRPr>
    </a:lvl6pPr>
    <a:lvl7pPr indent="1371600" defTabSz="584200">
      <a:defRPr sz="3000">
        <a:latin typeface="Lucida Grande"/>
        <a:ea typeface="Lucida Grande"/>
        <a:cs typeface="Lucida Grande"/>
        <a:sym typeface="Lucida Grande"/>
      </a:defRPr>
    </a:lvl7pPr>
    <a:lvl8pPr indent="1600200" defTabSz="584200">
      <a:defRPr sz="3000">
        <a:latin typeface="Lucida Grande"/>
        <a:ea typeface="Lucida Grande"/>
        <a:cs typeface="Lucida Grande"/>
        <a:sym typeface="Lucida Grande"/>
      </a:defRPr>
    </a:lvl8pPr>
    <a:lvl9pPr indent="1828800" defTabSz="5842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unity3d.com/showcase/case-stories/monument-valley" TargetMode="Externa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://unity3d.com/showcase/case-stories/nfusion-eidosmontreal-deusex-thefall" TargetMode="Externa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Relationship Id="rId3" Type="http://schemas.openxmlformats.org/officeDocument/2006/relationships/hyperlink" Target="http://unity3d.com/showcase/case-stories/rovio-badpiggies" TargetMode="Externa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Relationship Id="rId3" Type="http://schemas.openxmlformats.org/officeDocument/2006/relationships/hyperlink" Target="http://unity3d.com/showcase/case-stories/shroud-of-the-avatar" TargetMode="Externa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Relationship Id="rId3" Type="http://schemas.openxmlformats.org/officeDocument/2006/relationships/hyperlink" Target="http://unity3d.com/showcase/case-stories/max-the-curse-of-brotherhood" TargetMode="Externa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69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There has been at lot of public complains about OpenGL: This is a great</a:t>
            </a:r>
            <a:r>
              <a:rPr lang="en-US" sz="1200" baseline="0" dirty="0" smtClean="0"/>
              <a:t> </a:t>
            </a:r>
            <a:r>
              <a:rPr lang="en-US" sz="1200" dirty="0" smtClean="0"/>
              <a:t>news.  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- It shows that more people are interested in OpenGL! </a:t>
            </a:r>
          </a:p>
          <a:p>
            <a:pPr marL="0" indent="0">
              <a:buFont typeface="+mj-lt"/>
              <a:buNone/>
            </a:pPr>
            <a:r>
              <a:rPr lang="en-US" sz="1200" dirty="0" smtClean="0"/>
              <a:t>- Whether</a:t>
            </a:r>
            <a:r>
              <a:rPr lang="en-US" sz="1200" baseline="0" dirty="0" smtClean="0"/>
              <a:t> these complains are legitimated ...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- But as free citizens,</a:t>
            </a:r>
            <a:r>
              <a:rPr lang="en-US" sz="1200" baseline="0" dirty="0" smtClean="0"/>
              <a:t> we have the duty to inform ourselves correctly so it’s always nice to have our criticism stimulated.</a:t>
            </a:r>
            <a:endParaRPr lang="en-US" sz="1200" dirty="0" smtClean="0"/>
          </a:p>
          <a:p>
            <a:pPr marL="0" indent="0">
              <a:buFontTx/>
              <a:buNone/>
            </a:pPr>
            <a:r>
              <a:rPr lang="en-US" sz="1200" dirty="0" smtClean="0"/>
              <a:t>- At Unity, we have stats.unity3d.com give visibility on platforms to our developers.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- I am responsible for the OpenGL desktop rendering back-end at Unity, let’s explore stats about OpenGL desktop.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8262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Targetting</a:t>
            </a:r>
            <a:r>
              <a:rPr lang="fr-FR" sz="1200" dirty="0" smtClean="0"/>
              <a:t> OpenGL</a:t>
            </a:r>
            <a:r>
              <a:rPr lang="fr-FR" sz="1200" baseline="0" dirty="0" smtClean="0"/>
              <a:t> 3.2 </a:t>
            </a:r>
            <a:r>
              <a:rPr lang="fr-FR" sz="1200" baseline="0" dirty="0" err="1" smtClean="0"/>
              <a:t>makes</a:t>
            </a:r>
            <a:r>
              <a:rPr lang="fr-FR" sz="1200" baseline="0" dirty="0" smtClean="0"/>
              <a:t> sens.</a:t>
            </a:r>
            <a:endParaRPr lang="fr-FR" sz="1200" dirty="0" smtClean="0"/>
          </a:p>
          <a:p>
            <a:pPr marL="0" indent="0">
              <a:buFontTx/>
              <a:buNone/>
            </a:pPr>
            <a:r>
              <a:rPr lang="fr-FR" sz="1200" dirty="0" smtClean="0"/>
              <a:t>- On </a:t>
            </a:r>
            <a:r>
              <a:rPr lang="fr-FR" sz="1200" dirty="0" err="1" smtClean="0"/>
              <a:t>MacOSX</a:t>
            </a:r>
            <a:r>
              <a:rPr lang="fr-FR" sz="1200" dirty="0" smtClean="0"/>
              <a:t> the drivers are </a:t>
            </a:r>
            <a:r>
              <a:rPr lang="fr-FR" sz="1200" dirty="0" err="1" smtClean="0"/>
              <a:t>provided</a:t>
            </a:r>
            <a:r>
              <a:rPr lang="fr-FR" sz="1200" dirty="0" smtClean="0"/>
              <a:t> by Apple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with</a:t>
            </a:r>
            <a:r>
              <a:rPr lang="fr-FR" sz="1200" baseline="0" dirty="0" smtClean="0"/>
              <a:t> the OS </a:t>
            </a:r>
            <a:r>
              <a:rPr lang="fr-FR" sz="1200" baseline="0" dirty="0" err="1" smtClean="0"/>
              <a:t>revision</a:t>
            </a:r>
            <a:r>
              <a:rPr lang="fr-FR" sz="1200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fr-FR" sz="1200" baseline="0" dirty="0" smtClean="0"/>
              <a:t>- Apple </a:t>
            </a:r>
            <a:r>
              <a:rPr lang="fr-FR" sz="1200" baseline="0" dirty="0" err="1" smtClean="0"/>
              <a:t>is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very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successful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at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pushing</a:t>
            </a:r>
            <a:r>
              <a:rPr lang="fr-FR" sz="1200" baseline="0" dirty="0" smtClean="0"/>
              <a:t> the </a:t>
            </a:r>
            <a:r>
              <a:rPr lang="fr-FR" sz="1200" baseline="0" dirty="0" err="1" smtClean="0"/>
              <a:t>users</a:t>
            </a:r>
            <a:r>
              <a:rPr lang="fr-FR" sz="1200" baseline="0" dirty="0" smtClean="0"/>
              <a:t> to upgrade the OS. </a:t>
            </a:r>
            <a:r>
              <a:rPr lang="fr-FR" sz="1200" baseline="0" dirty="0" err="1" smtClean="0"/>
              <a:t>Making</a:t>
            </a:r>
            <a:r>
              <a:rPr lang="fr-FR" sz="1200" baseline="0" dirty="0" smtClean="0"/>
              <a:t> the OS free has made </a:t>
            </a:r>
            <a:r>
              <a:rPr lang="fr-FR" sz="1200" baseline="0" dirty="0" err="1" smtClean="0"/>
              <a:t>this</a:t>
            </a:r>
            <a:r>
              <a:rPr lang="fr-FR" sz="1200" baseline="0" dirty="0" smtClean="0"/>
              <a:t> migration </a:t>
            </a:r>
            <a:r>
              <a:rPr lang="fr-FR" sz="1200" baseline="0" dirty="0" err="1" smtClean="0"/>
              <a:t>even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stronger</a:t>
            </a:r>
            <a:r>
              <a:rPr lang="fr-FR" sz="1200" baseline="0" dirty="0" smtClean="0"/>
              <a:t>.</a:t>
            </a:r>
          </a:p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6760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Windows Vista is dead.</a:t>
            </a:r>
          </a:p>
          <a:p>
            <a:endParaRPr lang="en-US" sz="1200" dirty="0" smtClean="0"/>
          </a:p>
          <a:p>
            <a:r>
              <a:rPr lang="en-US" sz="1200" dirty="0" smtClean="0"/>
              <a:t>Windows XP is getting more relevant essentially driven by the Asian market. </a:t>
            </a:r>
          </a:p>
          <a:p>
            <a:r>
              <a:rPr lang="en-US" sz="1200" dirty="0" smtClean="0"/>
              <a:t>Last drivers to date:</a:t>
            </a:r>
          </a:p>
          <a:p>
            <a:r>
              <a:rPr lang="en-US" sz="1200" dirty="0" smtClean="0"/>
              <a:t>- AMD 25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April 2014</a:t>
            </a:r>
          </a:p>
          <a:p>
            <a:r>
              <a:rPr lang="en-US" sz="1200" baseline="0" dirty="0" smtClean="0"/>
              <a:t>- NVIDIA 17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Jun 2014</a:t>
            </a:r>
          </a:p>
          <a:p>
            <a:r>
              <a:rPr lang="en-US" sz="1200" baseline="0" dirty="0" smtClean="0"/>
              <a:t>- Intel has dropped </a:t>
            </a:r>
            <a:r>
              <a:rPr lang="en-US" sz="1200" baseline="0" dirty="0" err="1" smtClean="0"/>
              <a:t>WinXP</a:t>
            </a:r>
            <a:r>
              <a:rPr lang="en-US" sz="1200" baseline="0" dirty="0" smtClean="0"/>
              <a:t> for </a:t>
            </a:r>
            <a:r>
              <a:rPr lang="en-US" sz="1200" baseline="0" dirty="0" err="1" smtClean="0"/>
              <a:t>Haswell</a:t>
            </a:r>
            <a:r>
              <a:rPr lang="en-US" sz="1200" baseline="0" dirty="0" smtClean="0"/>
              <a:t> (2013 GPUs)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You are not going to be able to use any cool feature with Direct3D on Windows XP!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OpenGL is awesome for developers, we get all the feature the hardware / drivers support.</a:t>
            </a:r>
          </a:p>
          <a:p>
            <a:endParaRPr lang="en-US" sz="1200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37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dirty="0" smtClean="0"/>
              <a:t>- We need to support all vendors, even Intel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- More</a:t>
            </a:r>
            <a:r>
              <a:rPr lang="en-US" sz="1200" baseline="0" dirty="0" smtClean="0"/>
              <a:t> people are using Intel GPUs</a:t>
            </a:r>
            <a:endParaRPr lang="en-US" sz="1200" dirty="0" smtClean="0"/>
          </a:p>
          <a:p>
            <a:pPr marL="0" indent="0">
              <a:buFontTx/>
              <a:buNone/>
            </a:pPr>
            <a:r>
              <a:rPr lang="en-US" sz="1200" dirty="0" smtClean="0"/>
              <a:t>- All vendors</a:t>
            </a:r>
            <a:r>
              <a:rPr lang="en-US" sz="1200" baseline="0" dirty="0" smtClean="0"/>
              <a:t> have driver update systems: It’s going better, not perfect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 challenge for developers is that market is well shared between vendors</a:t>
            </a:r>
            <a:r>
              <a:rPr lang="en-US" sz="1200" baseline="0" dirty="0" smtClean="0"/>
              <a:t> with Intel getting more relevant.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It doesn’t mean that Intel is particularly growing in market share, it means more people play game on Intel platforms</a:t>
            </a:r>
            <a:r>
              <a:rPr lang="en-US" sz="1200" baseline="0" dirty="0" smtClean="0"/>
              <a:t> which wasn’t possible few years ago.</a:t>
            </a:r>
            <a:endParaRPr lang="en-US" sz="1200" dirty="0" smtClean="0"/>
          </a:p>
          <a:p>
            <a:endParaRPr lang="en-US" sz="1200" baseline="0" dirty="0" smtClean="0"/>
          </a:p>
          <a:p>
            <a:r>
              <a:rPr lang="en-US" sz="1200" dirty="0" smtClean="0">
                <a:sym typeface="Helvetica"/>
              </a:rPr>
              <a:t>All desktop vendors have drivers update systems included in their drivers package.</a:t>
            </a:r>
            <a:r>
              <a:rPr lang="en-US" sz="1200" baseline="0" dirty="0" smtClean="0">
                <a:sym typeface="Helvetica"/>
              </a:rPr>
              <a:t> It’s getting easier to get user to update their drivers.</a:t>
            </a:r>
            <a:endParaRPr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64003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200" baseline="0" dirty="0" smtClean="0"/>
              <a:t>- So far I </a:t>
            </a:r>
            <a:r>
              <a:rPr lang="fr-FR" sz="1200" baseline="0" dirty="0" err="1" smtClean="0"/>
              <a:t>said</a:t>
            </a:r>
            <a:r>
              <a:rPr lang="fr-FR" sz="1200" baseline="0" dirty="0" smtClean="0"/>
              <a:t>: « OpenGL </a:t>
            </a:r>
            <a:r>
              <a:rPr lang="fr-FR" sz="1200" baseline="0" dirty="0" err="1" smtClean="0"/>
              <a:t>is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everywhere</a:t>
            </a:r>
            <a:r>
              <a:rPr lang="fr-FR" sz="1200" baseline="0" dirty="0" smtClean="0"/>
              <a:t> »</a:t>
            </a:r>
          </a:p>
          <a:p>
            <a:pPr marL="0" indent="0">
              <a:buFontTx/>
              <a:buNone/>
            </a:pPr>
            <a:r>
              <a:rPr lang="fr-FR" sz="1200" baseline="0" dirty="0" smtClean="0"/>
              <a:t>- But </a:t>
            </a:r>
            <a:r>
              <a:rPr lang="fr-FR" sz="1200" baseline="0" dirty="0" err="1" smtClean="0"/>
              <a:t>is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it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any</a:t>
            </a:r>
            <a:r>
              <a:rPr lang="fr-FR" sz="1200" baseline="0" dirty="0" smtClean="0"/>
              <a:t> good?</a:t>
            </a:r>
          </a:p>
          <a:p>
            <a:pPr marL="0" indent="0">
              <a:buFontTx/>
              <a:buNone/>
            </a:pPr>
            <a:r>
              <a:rPr lang="fr-FR" sz="1200" baseline="0" dirty="0" smtClean="0"/>
              <a:t>- I have a </a:t>
            </a:r>
            <a:r>
              <a:rPr lang="fr-FR" sz="1200" baseline="0" dirty="0" err="1" smtClean="0"/>
              <a:t>little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website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with</a:t>
            </a:r>
            <a:r>
              <a:rPr lang="fr-FR" sz="1200" baseline="0" dirty="0" smtClean="0"/>
              <a:t> OpenGL </a:t>
            </a:r>
            <a:r>
              <a:rPr lang="fr-FR" sz="1200" baseline="0" dirty="0" err="1" smtClean="0"/>
              <a:t>stuff</a:t>
            </a:r>
            <a:endParaRPr lang="fr-FR" sz="1200" baseline="0" dirty="0" smtClean="0"/>
          </a:p>
          <a:p>
            <a:pPr marL="0" indent="0">
              <a:buFontTx/>
              <a:buNone/>
            </a:pPr>
            <a:r>
              <a:rPr lang="fr-FR" sz="1200" baseline="0" dirty="0" smtClean="0"/>
              <a:t>- </a:t>
            </a:r>
            <a:r>
              <a:rPr lang="fr-FR" sz="1200" baseline="0" dirty="0" err="1" smtClean="0"/>
              <a:t>Strange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enough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that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only</a:t>
            </a:r>
            <a:r>
              <a:rPr lang="fr-FR" sz="1200" baseline="0" dirty="0" smtClean="0"/>
              <a:t> OpenGL </a:t>
            </a:r>
            <a:r>
              <a:rPr lang="fr-FR" sz="1200" baseline="0" dirty="0" err="1" smtClean="0"/>
              <a:t>programmers</a:t>
            </a:r>
            <a:r>
              <a:rPr lang="fr-FR" sz="1200" baseline="0" dirty="0" smtClean="0"/>
              <a:t> are </a:t>
            </a:r>
            <a:r>
              <a:rPr lang="fr-FR" sz="1200" baseline="0" dirty="0" err="1" smtClean="0"/>
              <a:t>caring</a:t>
            </a:r>
            <a:r>
              <a:rPr lang="fr-FR" sz="1200" baseline="0" dirty="0" smtClean="0"/>
              <a:t> about </a:t>
            </a:r>
            <a:r>
              <a:rPr lang="fr-FR" sz="1200" baseline="0" dirty="0" err="1" smtClean="0"/>
              <a:t>it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746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AMD and NVIDIA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exposed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full support for OpenGL 4.4</a:t>
            </a:r>
          </a:p>
          <a:p>
            <a:pPr marL="0" indent="0">
              <a:buFontTx/>
              <a:buNone/>
            </a:pP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Intel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exposed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full support for OpenGL 4.3</a:t>
            </a:r>
          </a:p>
          <a:p>
            <a:pPr marL="0" indent="0">
              <a:buFontTx/>
              <a:buNone/>
            </a:pP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Everything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detailled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in an Excel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spreadsheet</a:t>
            </a:r>
            <a:endParaRPr lang="fr-FR" sz="12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0" indent="0">
              <a:buFontTx/>
              <a:buNone/>
            </a:pP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There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is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inertia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,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we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developers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have to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acknowlegde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this</a:t>
            </a:r>
            <a:endParaRPr lang="fr-FR" sz="12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People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would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say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: « </a:t>
            </a:r>
            <a:r>
              <a:rPr lang="en-US" sz="1200" dirty="0" smtClean="0">
                <a:sym typeface="Lucida Grande"/>
              </a:rPr>
              <a:t>But…</a:t>
            </a:r>
            <a:r>
              <a:rPr lang="en-US" sz="1200" baseline="0" dirty="0" smtClean="0">
                <a:sym typeface="Lucida Grande"/>
              </a:rPr>
              <a:t> OpenGL is buggy! 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»</a:t>
            </a:r>
          </a:p>
          <a:p>
            <a:endParaRPr lang="fr-FR" sz="12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ARB extensions: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Only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list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rescent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ARB </a:t>
            </a:r>
            <a:r>
              <a:rPr lang="fr-FR" sz="1200" b="0" i="0" baseline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only</a:t>
            </a:r>
            <a:r>
              <a:rPr lang="fr-FR" sz="1200" b="0" i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extensions</a:t>
            </a:r>
            <a:endParaRPr lang="fr-FR" sz="12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fr-FR" sz="30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fr-FR" sz="30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OpenGL Hardware Matrix: </a:t>
            </a:r>
            <a:r>
              <a:rPr lang="fr-FR" dirty="0" smtClean="0"/>
              <a:t>http://www.g-truc.net/project-0034.html#menu</a:t>
            </a:r>
          </a:p>
          <a:p>
            <a:r>
              <a:rPr lang="fr-FR" sz="30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OpenGL 3 Hardware Matrix (</a:t>
            </a:r>
            <a:r>
              <a:rPr lang="fr-FR" sz="30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legacy</a:t>
            </a:r>
            <a:r>
              <a:rPr lang="fr-FR" sz="30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table): </a:t>
            </a:r>
            <a:r>
              <a:rPr lang="fr-FR" dirty="0" smtClean="0"/>
              <a:t>http://www.g-truc.net/doc/OpenGL%203%20Hardware%20Matrix.pdf</a:t>
            </a:r>
          </a:p>
          <a:p>
            <a:endParaRPr lang="fr-FR" dirty="0" smtClean="0"/>
          </a:p>
          <a:p>
            <a:r>
              <a:rPr lang="fr-FR" dirty="0" smtClean="0"/>
              <a:t>GF: NVIDIA Fermi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GK: NVIDIA Kepler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GM: NVIDIA Maxwell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fr-FR" dirty="0" smtClean="0"/>
              <a:t>EG: AMD </a:t>
            </a:r>
            <a:r>
              <a:rPr lang="fr-FR" dirty="0" err="1" smtClean="0"/>
              <a:t>Evergreen</a:t>
            </a: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N.I.: AMD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S.I.: AMD </a:t>
            </a:r>
            <a:r>
              <a:rPr lang="fr-FR" dirty="0" err="1" smtClean="0"/>
              <a:t>Southern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C.I.:</a:t>
            </a:r>
            <a:r>
              <a:rPr lang="fr-FR" baseline="0" dirty="0" smtClean="0"/>
              <a:t> AMD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Islands</a:t>
            </a:r>
            <a:endParaRPr lang="fr-FR" baseline="0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V.I.: AMD </a:t>
            </a:r>
            <a:r>
              <a:rPr lang="fr-FR" baseline="0" dirty="0" err="1" smtClean="0"/>
              <a:t>Volcanic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Islands</a:t>
            </a:r>
            <a:endParaRPr lang="fr-FR" baseline="0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IVB: Intel </a:t>
            </a:r>
            <a:r>
              <a:rPr lang="fr-FR" baseline="0" dirty="0" err="1" smtClean="0"/>
              <a:t>Ivy</a:t>
            </a:r>
            <a:r>
              <a:rPr lang="fr-FR" baseline="0" dirty="0" smtClean="0"/>
              <a:t> Bridge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Haswell</a:t>
            </a:r>
            <a:r>
              <a:rPr lang="fr-FR" baseline="0" dirty="0" smtClean="0"/>
              <a:t>: Intel </a:t>
            </a:r>
            <a:r>
              <a:rPr lang="fr-FR" baseline="0" dirty="0" err="1" smtClean="0"/>
              <a:t>Haswell</a:t>
            </a: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82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Lucida Grande"/>
                <a:ea typeface="Lucida Grande"/>
                <a:cs typeface="Lucida Grande"/>
                <a:sym typeface="Helvetica"/>
              </a:rPr>
              <a:t>- OpenGL drivers are getting much better, quickly</a:t>
            </a:r>
            <a:endParaRPr lang="en-US" sz="1200" b="0" baseline="0" dirty="0" smtClean="0"/>
          </a:p>
          <a:p>
            <a:endParaRPr lang="en-US" sz="1200" b="0" baseline="0" dirty="0" smtClean="0"/>
          </a:p>
          <a:p>
            <a:endParaRPr lang="en-US" sz="1200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2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- </a:t>
            </a:r>
            <a:r>
              <a:rPr lang="en-US" sz="1200" baseline="0" dirty="0" err="1" smtClean="0"/>
              <a:t>MacOSX</a:t>
            </a:r>
            <a:r>
              <a:rPr lang="en-US" sz="1200" baseline="0" dirty="0" smtClean="0"/>
              <a:t> 10.8 dropped OpenGL 2 hardware.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134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Lucida Grande"/>
              </a:rPr>
              <a:t>-</a:t>
            </a:r>
            <a:r>
              <a:rPr lang="en-US" sz="1200" baseline="0" dirty="0" smtClean="0">
                <a:sym typeface="Lucida Grande"/>
              </a:rPr>
              <a:t> </a:t>
            </a:r>
            <a:r>
              <a:rPr lang="en-US" sz="1200" dirty="0" smtClean="0">
                <a:sym typeface="Lucida Grande"/>
              </a:rPr>
              <a:t>Not an conformance report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Lucida Grande"/>
              </a:rPr>
              <a:t>- Just 180</a:t>
            </a:r>
            <a:r>
              <a:rPr lang="en-US" sz="1200" baseline="0" dirty="0" smtClean="0">
                <a:sym typeface="Lucida Grande"/>
              </a:rPr>
              <a:t> samples I accumulated over time</a:t>
            </a:r>
          </a:p>
          <a:p>
            <a:pPr marL="0" indent="0">
              <a:buFontTx/>
              <a:buNone/>
            </a:pP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-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Everything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detailled</a:t>
            </a:r>
            <a:r>
              <a:rPr lang="fr-FR" sz="1200" b="0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in an Excel </a:t>
            </a:r>
            <a:r>
              <a:rPr lang="fr-FR" sz="1200" b="0" i="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spreadsheet</a:t>
            </a:r>
            <a:endParaRPr lang="fr-FR" sz="1200" b="0" i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Lucida Grande"/>
              </a:rPr>
              <a:t>- Conclusions:</a:t>
            </a:r>
            <a:br>
              <a:rPr lang="en-US" sz="1200" dirty="0" smtClean="0">
                <a:sym typeface="Lucida Grande"/>
              </a:rPr>
            </a:br>
            <a:r>
              <a:rPr lang="en-US" sz="1200" dirty="0" smtClean="0">
                <a:sym typeface="Lucida Grande"/>
              </a:rPr>
              <a:t>-- If you want to ship a software OpenGL 4.3 can be the upper feature level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Lucida Grande"/>
              </a:rPr>
              <a:t>-- On Windows, Following</a:t>
            </a:r>
            <a:r>
              <a:rPr lang="en-US" sz="1200" baseline="0" dirty="0" smtClean="0">
                <a:sym typeface="Lucida Grande"/>
              </a:rPr>
              <a:t> the past two years of drivers progress, </a:t>
            </a:r>
            <a:r>
              <a:rPr lang="en-US" sz="1200" dirty="0" smtClean="0">
                <a:sym typeface="Lucida Grande"/>
              </a:rPr>
              <a:t>I expect that everyone will be at OpenGL</a:t>
            </a:r>
            <a:r>
              <a:rPr lang="en-US" sz="1200" baseline="0" dirty="0" smtClean="0">
                <a:sym typeface="Lucida Grande"/>
              </a:rPr>
              <a:t> 4.5 level by next </a:t>
            </a:r>
            <a:r>
              <a:rPr lang="en-US" sz="1200" baseline="0" dirty="0" err="1" smtClean="0">
                <a:sym typeface="Lucida Grande"/>
              </a:rPr>
              <a:t>Siggraph</a:t>
            </a:r>
            <a:r>
              <a:rPr lang="en-US" sz="1200" baseline="0" dirty="0" smtClean="0">
                <a:sym typeface="Lucida Grande"/>
              </a:rPr>
              <a:t>.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ym typeface="Lucida Grande"/>
              </a:rPr>
              <a:t>-- Sadly, </a:t>
            </a:r>
            <a:r>
              <a:rPr lang="en-US" sz="1200" baseline="0" dirty="0" err="1" smtClean="0">
                <a:sym typeface="Lucida Grande"/>
              </a:rPr>
              <a:t>MacOSX</a:t>
            </a:r>
            <a:r>
              <a:rPr lang="en-US" sz="1200" baseline="0" dirty="0" smtClean="0">
                <a:sym typeface="Lucida Grande"/>
              </a:rPr>
              <a:t> is bound to 4.1 but realistically we need fallbacks.</a:t>
            </a:r>
            <a:endParaRPr lang="en-US" sz="1200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Lucida Grande"/>
              </a:rPr>
              <a:t>This is not a conformance report, just the results from my experimentations on OpenGL features through about 180 code samples</a:t>
            </a:r>
            <a:r>
              <a:rPr lang="en-US" baseline="0" dirty="0" smtClean="0">
                <a:sym typeface="Lucida Grande"/>
              </a:rPr>
              <a:t> that I have accumulated over time.</a:t>
            </a:r>
            <a:endParaRPr lang="en-US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ym typeface="Lucida Grande"/>
              </a:rPr>
              <a:t>Not </a:t>
            </a:r>
            <a:r>
              <a:rPr lang="fr-FR" dirty="0" err="1" smtClean="0">
                <a:sym typeface="Lucida Grande"/>
              </a:rPr>
              <a:t>everything</a:t>
            </a:r>
            <a:r>
              <a:rPr lang="fr-FR" dirty="0" smtClean="0">
                <a:sym typeface="Lucida Grande"/>
              </a:rPr>
              <a:t> </a:t>
            </a:r>
            <a:r>
              <a:rPr lang="fr-FR" dirty="0" err="1" smtClean="0">
                <a:sym typeface="Lucida Grande"/>
              </a:rPr>
              <a:t>is</a:t>
            </a:r>
            <a:r>
              <a:rPr lang="fr-FR" dirty="0" smtClean="0">
                <a:sym typeface="Lucida Grande"/>
              </a:rPr>
              <a:t> </a:t>
            </a:r>
            <a:r>
              <a:rPr lang="fr-FR" dirty="0" err="1" smtClean="0">
                <a:sym typeface="Lucida Grande"/>
              </a:rPr>
              <a:t>perfect</a:t>
            </a:r>
            <a:r>
              <a:rPr lang="fr-FR" dirty="0" smtClean="0">
                <a:sym typeface="Lucida Grande"/>
              </a:rPr>
              <a:t> but </a:t>
            </a:r>
            <a:r>
              <a:rPr lang="fr-FR" dirty="0" err="1" smtClean="0">
                <a:sym typeface="Lucida Grande"/>
              </a:rPr>
              <a:t>generally</a:t>
            </a:r>
            <a:r>
              <a:rPr lang="fr-FR" dirty="0" smtClean="0">
                <a:sym typeface="Lucida Grande"/>
              </a:rPr>
              <a:t> </a:t>
            </a:r>
            <a:r>
              <a:rPr lang="fr-FR" dirty="0" err="1" smtClean="0">
                <a:sym typeface="Lucida Grande"/>
              </a:rPr>
              <a:t>speaking</a:t>
            </a:r>
            <a:r>
              <a:rPr lang="fr-FR" baseline="0" dirty="0" smtClean="0">
                <a:sym typeface="Lucida Grande"/>
              </a:rPr>
              <a:t>, the drivers are </a:t>
            </a:r>
            <a:r>
              <a:rPr lang="fr-FR" baseline="0" dirty="0" err="1" smtClean="0">
                <a:sym typeface="Lucida Grande"/>
              </a:rPr>
              <a:t>pretty</a:t>
            </a:r>
            <a:r>
              <a:rPr lang="fr-FR" baseline="0" dirty="0" smtClean="0">
                <a:sym typeface="Lucida Grande"/>
              </a:rPr>
              <a:t> good. 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>
              <a:sym typeface="Lucida Grande"/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dirty="0" smtClean="0">
                <a:solidFill>
                  <a:schemeClr val="tx2">
                    <a:lumMod val="10000"/>
                  </a:schemeClr>
                </a:solidFill>
              </a:rPr>
              <a:t>Intel OpenGL driver support is great now</a:t>
            </a:r>
            <a:r>
              <a:rPr lang="en-US" sz="3200" b="0" baseline="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baseline="0" dirty="0" smtClean="0">
                <a:solidFill>
                  <a:schemeClr val="tx2">
                    <a:lumMod val="10000"/>
                  </a:schemeClr>
                </a:solidFill>
              </a:rPr>
              <a:t>We can pretty safely target OpenGL 4.3 on Windows. </a:t>
            </a:r>
            <a:r>
              <a:rPr lang="en-US" sz="3200" b="0" baseline="0" dirty="0" err="1" smtClean="0">
                <a:solidFill>
                  <a:schemeClr val="tx2">
                    <a:lumMod val="10000"/>
                  </a:schemeClr>
                </a:solidFill>
              </a:rPr>
              <a:t>MacOSX</a:t>
            </a:r>
            <a:r>
              <a:rPr lang="en-US" sz="3200" b="0" baseline="0" dirty="0" smtClean="0">
                <a:solidFill>
                  <a:schemeClr val="tx2">
                    <a:lumMod val="10000"/>
                  </a:schemeClr>
                </a:solidFill>
              </a:rPr>
              <a:t> remains behind in feature set.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baseline="0" dirty="0" smtClean="0">
                <a:solidFill>
                  <a:schemeClr val="tx2">
                    <a:lumMod val="10000"/>
                  </a:schemeClr>
                </a:solidFill>
              </a:rPr>
              <a:t>Mesa is behind but progressing fast. This test doesn’t really reflect the feature support on Mesa as Mesa progress essentially through extensions.</a:t>
            </a:r>
            <a:endParaRPr lang="en-US" sz="3200" b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ym typeface="Lucida Grande"/>
              </a:rPr>
              <a:t>OpenGL Drivers </a:t>
            </a:r>
            <a:r>
              <a:rPr lang="fr-FR" dirty="0" err="1" smtClean="0">
                <a:sym typeface="Lucida Grande"/>
              </a:rPr>
              <a:t>Status</a:t>
            </a:r>
            <a:r>
              <a:rPr lang="fr-FR" dirty="0" smtClean="0">
                <a:sym typeface="Lucida Grande"/>
              </a:rPr>
              <a:t> : </a:t>
            </a:r>
            <a:r>
              <a:rPr lang="fr-FR" dirty="0" smtClean="0"/>
              <a:t>http://</a:t>
            </a:r>
            <a:r>
              <a:rPr lang="fr-FR" dirty="0" err="1" smtClean="0"/>
              <a:t>www.g-truc.net</a:t>
            </a:r>
            <a:r>
              <a:rPr lang="fr-FR" dirty="0" smtClean="0"/>
              <a:t>/project-0033.html#menu</a:t>
            </a:r>
          </a:p>
        </p:txBody>
      </p:sp>
    </p:spTree>
    <p:extLst>
      <p:ext uri="{BB962C8B-B14F-4D97-AF65-F5344CB8AC3E}">
        <p14:creationId xmlns:p14="http://schemas.microsoft.com/office/powerpoint/2010/main" val="3211387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it’s better than you remember.</a:t>
            </a:r>
            <a:endParaRPr lang="en-US" sz="1200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0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dirty="0" smtClean="0"/>
              <a:t>-</a:t>
            </a:r>
            <a:r>
              <a:rPr lang="en-US" sz="1200" baseline="0" dirty="0" smtClean="0"/>
              <a:t> </a:t>
            </a:r>
            <a:r>
              <a:rPr lang="en-US" sz="1200" dirty="0" smtClean="0"/>
              <a:t>Heart of Unity: Democratizing game development</a:t>
            </a:r>
            <a:r>
              <a:rPr lang="en-US" sz="1200" baseline="0" dirty="0" smtClean="0"/>
              <a:t> (From the very beginning)</a:t>
            </a:r>
            <a:endParaRPr lang="en-US" sz="1200" dirty="0" smtClean="0"/>
          </a:p>
          <a:p>
            <a:pPr marL="0" indent="0">
              <a:buFontTx/>
              <a:buNone/>
            </a:pPr>
            <a:r>
              <a:rPr lang="en-US" sz="1200" dirty="0" smtClean="0"/>
              <a:t>- To paraphrase </a:t>
            </a:r>
            <a:r>
              <a:rPr lang="en-US" sz="1200" dirty="0" err="1" smtClean="0"/>
              <a:t>Auguste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Gusteau</a:t>
            </a:r>
            <a:r>
              <a:rPr lang="en-US" sz="1200" baseline="0" dirty="0" smtClean="0"/>
              <a:t> in the Pixar movie “Ratatouille”: </a:t>
            </a:r>
            <a:r>
              <a:rPr lang="en-US" sz="1200" dirty="0" smtClean="0"/>
              <a:t>“Any one can make a game”</a:t>
            </a:r>
            <a:endParaRPr lang="en-US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54189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/>
              <a:t>- Name of the class that is the renderer back-ends interface.</a:t>
            </a:r>
          </a:p>
          <a:p>
            <a:pPr marL="0" indent="0">
              <a:buFontTx/>
              <a:buNone/>
            </a:pPr>
            <a:endParaRPr lang="en-US" sz="1200" baseline="0" dirty="0" smtClean="0"/>
          </a:p>
          <a:p>
            <a:pPr lvl="0"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In Unity 5, we support only OpenGL 2.1 but we are working hard on a modern OpenGL back-end because structural changes happened in the environment:</a:t>
            </a:r>
          </a:p>
          <a:p>
            <a:pPr marL="171450" lvl="0" indent="-171450">
              <a:buFontTx/>
              <a:buChar char="-"/>
              <a:defRPr sz="1800"/>
            </a:pPr>
            <a:r>
              <a:rPr lang="en-US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WebGL</a:t>
            </a:r>
            <a:endParaRPr lang="en-US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marL="171450" lvl="0" indent="-171450">
              <a:buFontTx/>
              <a:buChar char="-"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Better ES but that only good for the users</a:t>
            </a:r>
          </a:p>
          <a:p>
            <a:pPr marL="171450" lvl="0" indent="-171450">
              <a:buFontTx/>
              <a:buChar char="-"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Better GL, because at the end of the day, I never saw any developer working on phones or tablets to build a game</a:t>
            </a:r>
          </a:p>
          <a:p>
            <a:pPr marL="0" indent="0">
              <a:buFontTx/>
              <a:buNone/>
            </a:pPr>
            <a:endParaRPr lang="en-US" sz="1200" baseline="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65179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Tx/>
              <a:buNone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For OpenGL support on desktop in 5+ we will relying on OpenGL convergence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Convergence is a </a:t>
            </a:r>
            <a:r>
              <a:rPr lang="en-US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Khronos</a:t>
            </a: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initiative launched few years ago to guarantee that OpenGL and OpenGL ES doesn’t diverge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OpenGL ES hence remains a strict subset of OpenGL.</a:t>
            </a: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28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Some people will say that you should have a different back-end for OpenGL and OpenGL 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Or experience is that it will lead to unnecessary back-end divergences and duplicated work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87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11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OpenGL is not a first class citizen still in Unity 5.0</a:t>
            </a:r>
          </a:p>
          <a:p>
            <a:r>
              <a:rPr lang="en-US" baseline="0" dirty="0" smtClean="0"/>
              <a:t>- Who need to use -force-</a:t>
            </a:r>
            <a:r>
              <a:rPr lang="en-US" baseline="0" dirty="0" err="1" smtClean="0"/>
              <a:t>opengl</a:t>
            </a:r>
            <a:r>
              <a:rPr lang="en-US" baseline="0" dirty="0" smtClean="0"/>
              <a:t> argument. Default is D3D11.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122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But we are working on making OpenGL a first class citizen. </a:t>
            </a:r>
            <a:br>
              <a:rPr lang="en-US" baseline="0" dirty="0" smtClean="0"/>
            </a:br>
            <a:r>
              <a:rPr lang="en-US" baseline="0" dirty="0" smtClean="0"/>
              <a:t>- Thanks to the “OpenGL” convergence.</a:t>
            </a:r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17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436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753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539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Sadly, marketing people at </a:t>
            </a:r>
            <a:r>
              <a:rPr lang="en-US" sz="3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Khronos</a:t>
            </a:r>
            <a:r>
              <a:rPr lang="en-US" sz="3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doesn’t allow us to say much.</a:t>
            </a:r>
          </a:p>
          <a:p>
            <a:pPr lvl="0">
              <a:defRPr sz="1800"/>
            </a:pPr>
            <a:endParaRPr lang="en-US" sz="3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466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1200" b="0" dirty="0" smtClean="0">
                <a:latin typeface="+mn-lt"/>
                <a:ea typeface="+mn-ea"/>
                <a:cs typeface="+mn-cs"/>
                <a:sym typeface="Helvetica"/>
              </a:rPr>
              <a:t>Because I like that game, here is an example of a game</a:t>
            </a:r>
            <a:r>
              <a:rPr lang="en-GB" sz="1200" b="0" baseline="0" dirty="0" smtClean="0">
                <a:latin typeface="+mn-lt"/>
                <a:ea typeface="+mn-ea"/>
                <a:cs typeface="+mn-cs"/>
                <a:sym typeface="Helvetica"/>
              </a:rPr>
              <a:t> made with Unity. </a:t>
            </a:r>
          </a:p>
          <a:p>
            <a:pPr lvl="0">
              <a:defRPr sz="1800"/>
            </a:pPr>
            <a:r>
              <a:rPr lang="en-GB" sz="1200" b="0" baseline="0" dirty="0" smtClean="0">
                <a:latin typeface="+mn-lt"/>
                <a:ea typeface="+mn-ea"/>
                <a:cs typeface="+mn-cs"/>
                <a:sym typeface="Helvetica"/>
              </a:rPr>
              <a:t>It’s beautiful and for each level can amaze us with a new vision of the world</a:t>
            </a:r>
            <a:endParaRPr lang="en-GB" sz="1200" b="0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endParaRPr lang="en-GB" sz="1200" b="1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 smtClean="0">
                <a:latin typeface="+mn-lt"/>
                <a:ea typeface="+mn-ea"/>
                <a:cs typeface="+mn-cs"/>
                <a:sym typeface="Helvetica"/>
              </a:rPr>
              <a:t>Getting </a:t>
            </a: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rave reviews:</a:t>
            </a:r>
          </a:p>
          <a:p>
            <a:pPr lvl="0">
              <a:defRPr sz="1800"/>
            </a:pP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Monument Valley is the most elegant game I have ever played. TIM SCHAFER</a:t>
            </a:r>
          </a:p>
          <a:p>
            <a:pPr lvl="0">
              <a:defRPr sz="1800"/>
            </a:pP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Monument Valley stuns with its serenity…each screen is a work of art. HUFFINGTON POST</a:t>
            </a:r>
          </a:p>
          <a:p>
            <a:pPr lvl="0">
              <a:defRPr sz="1800"/>
            </a:pP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Almost impossibly gorgeous…a feast for your sense... 5/5. TOUCHARCADE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Link to case story: </a:t>
            </a:r>
            <a:r>
              <a:rPr sz="1200" u="sng" dirty="0">
                <a:latin typeface="+mn-lt"/>
                <a:ea typeface="+mn-ea"/>
                <a:cs typeface="+mn-cs"/>
                <a:sym typeface="Helvetica"/>
                <a:hlinkClick r:id="rId3"/>
              </a:rPr>
              <a:t>http://unity3d.com/showcase/case-stories/monument-valley</a:t>
            </a:r>
          </a:p>
        </p:txBody>
      </p:sp>
    </p:spTree>
    <p:extLst>
      <p:ext uri="{BB962C8B-B14F-4D97-AF65-F5344CB8AC3E}">
        <p14:creationId xmlns:p14="http://schemas.microsoft.com/office/powerpoint/2010/main" val="1442813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“Everything is awesome”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“Everything is cool when you are part of the team”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“Everything is awesome, when we are living our dream”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3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en-US" sz="3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4662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200" dirty="0" smtClean="0">
                <a:latin typeface="+mn-lt"/>
                <a:ea typeface="+mn-ea"/>
                <a:cs typeface="+mn-cs"/>
                <a:sym typeface="Helvetica"/>
              </a:rPr>
              <a:t>- A lot of people</a:t>
            </a: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 develop with Unity</a:t>
            </a:r>
            <a:endParaRPr lang="en-US" sz="120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0" lvl="0" indent="0">
              <a:buFontTx/>
              <a:buNone/>
              <a:defRPr sz="1800"/>
            </a:pPr>
            <a:r>
              <a:rPr lang="en-US" sz="1200" dirty="0" smtClean="0">
                <a:latin typeface="+mn-lt"/>
                <a:ea typeface="+mn-ea"/>
                <a:cs typeface="+mn-cs"/>
                <a:sym typeface="Helvetica"/>
              </a:rPr>
              <a:t>- Real time graphics is not just about games</a:t>
            </a: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 it concerns everyday life</a:t>
            </a:r>
          </a:p>
          <a:p>
            <a:pPr marL="0" lvl="0" indent="0">
              <a:buFontTx/>
              <a:buNone/>
              <a:defRPr sz="1800"/>
            </a:pPr>
            <a:endParaRPr lang="en-US" sz="1200" dirty="0" smtClean="0"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072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Tx/>
              <a:buNone/>
              <a:defRPr sz="1800"/>
            </a:pPr>
            <a:r>
              <a:rPr lang="en-US" sz="1200" b="0" dirty="0" smtClean="0">
                <a:latin typeface="+mn-lt"/>
                <a:ea typeface="+mn-ea"/>
                <a:cs typeface="+mn-cs"/>
                <a:sym typeface="Helvetica"/>
              </a:rPr>
              <a:t>- Unity</a:t>
            </a: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 is about 500 employees but these days making an engine is really not just about making an engine.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No, we don’t have 100 people doing just graphics!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A third of us is doing R&amp;D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The engine ecosystem is becoming more and more important to make Unity developers successful. </a:t>
            </a:r>
          </a:p>
          <a:p>
            <a:pPr lvl="0"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We need an API ecosystem strong enough to scale and focus on features instead of making things working.</a:t>
            </a:r>
          </a:p>
          <a:p>
            <a:pPr lvl="0">
              <a:defRPr sz="1800"/>
            </a:pPr>
            <a:endParaRPr lang="en-US" sz="1200" b="1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endParaRPr lang="en-US" sz="1200" b="1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 smtClean="0">
                <a:latin typeface="+mn-lt"/>
                <a:ea typeface="+mn-ea"/>
                <a:cs typeface="+mn-cs"/>
                <a:sym typeface="Helvetica"/>
              </a:rPr>
              <a:t>The </a:t>
            </a: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Engine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 for developing and deploying any kind of 2D and 3D interactive content.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The Asset Store: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 online marketplace for Unity developers to sell and buy or download for free ready-made assets and production tools. Currently over 15,000 products on the shelves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Unity Services: 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upcoming tools integrated into the engine for marketing, analytics and player retention, as well as cloud-hosted multiplayer support, build testing and deployment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The Community: 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user forums, local user groups, Unity’s own annual developer conference, Unite.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The Education… :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 ever-growing program of free video tutorials, complete downloadable projects and live online training. Provided by our in-house education team.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r>
              <a:rPr sz="1200" b="1" dirty="0">
                <a:latin typeface="+mn-lt"/>
                <a:ea typeface="+mn-ea"/>
                <a:cs typeface="+mn-cs"/>
                <a:sym typeface="Helvetica"/>
              </a:rPr>
              <a:t>…and Support:</a:t>
            </a:r>
            <a:r>
              <a:rPr sz="1200" dirty="0">
                <a:latin typeface="+mn-lt"/>
                <a:ea typeface="+mn-ea"/>
                <a:cs typeface="+mn-cs"/>
                <a:sym typeface="Helvetica"/>
              </a:rPr>
              <a:t> From free for anyone online support to tailored, on-site consultancy. </a:t>
            </a:r>
          </a:p>
        </p:txBody>
      </p:sp>
    </p:spTree>
    <p:extLst>
      <p:ext uri="{BB962C8B-B14F-4D97-AF65-F5344CB8AC3E}">
        <p14:creationId xmlns:p14="http://schemas.microsoft.com/office/powerpoint/2010/main" val="1786543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Join to know more.</a:t>
            </a: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5993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Tx/>
              <a:buNone/>
              <a:defRPr sz="1800"/>
            </a:pPr>
            <a:r>
              <a:rPr lang="en-US" sz="1200" b="0" i="0" dirty="0" smtClean="0">
                <a:effectLst/>
                <a:latin typeface="Lucida Grande"/>
                <a:sym typeface="Lucida Grande"/>
              </a:rPr>
              <a:t>- The OpenGL ecosystem needs to be more efficient to resolve</a:t>
            </a:r>
            <a:r>
              <a:rPr lang="en-US" sz="1200" b="0" i="0" baseline="0" dirty="0" smtClean="0">
                <a:effectLst/>
                <a:latin typeface="Lucida Grande"/>
                <a:sym typeface="Lucida Grande"/>
              </a:rPr>
              <a:t> issues.</a:t>
            </a:r>
          </a:p>
          <a:p>
            <a:pPr marL="0" lvl="0" indent="0">
              <a:buFontTx/>
              <a:buNone/>
              <a:defRPr sz="1800"/>
            </a:pPr>
            <a:endParaRPr lang="en-US" sz="1200" b="0" i="0" baseline="0" dirty="0" smtClean="0">
              <a:effectLst/>
              <a:latin typeface="Lucida Grande"/>
              <a:sym typeface="Lucida Grande"/>
            </a:endParaRPr>
          </a:p>
          <a:p>
            <a:pPr lvl="0">
              <a:defRPr sz="1800"/>
            </a:pPr>
            <a:endParaRPr lang="en-US" sz="1200" b="0" i="0" dirty="0" smtClean="0">
              <a:effectLst/>
              <a:latin typeface="Lucida Grande"/>
              <a:sym typeface="Lucida Grande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5993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Tx/>
              <a:buNone/>
              <a:defRPr sz="1800"/>
            </a:pP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There are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so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many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different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GLSL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language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flavours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that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it’s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impossible to support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them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all</a:t>
            </a:r>
          </a:p>
          <a:p>
            <a:pPr marL="0" lvl="0" indent="0">
              <a:buFontTx/>
              <a:buNone/>
              <a:defRPr sz="1800"/>
            </a:pP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Shaders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need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to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be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generated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offline</a:t>
            </a:r>
          </a:p>
          <a:p>
            <a:pPr marL="0" lvl="0" indent="0">
              <a:buFontTx/>
              <a:buNone/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5993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Metal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 API but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solving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shader</a:t>
            </a:r>
            <a:r>
              <a:rPr lang="fr-FR" baseline="0" dirty="0" smtClean="0"/>
              <a:t> pipeline </a:t>
            </a:r>
            <a:r>
              <a:rPr lang="fr-FR" baseline="0" dirty="0" err="1" smtClean="0"/>
              <a:t>complexity</a:t>
            </a:r>
            <a:r>
              <a:rPr lang="fr-FR" baseline="0" dirty="0" smtClean="0"/>
              <a:t> issue</a:t>
            </a:r>
          </a:p>
        </p:txBody>
      </p:sp>
    </p:spTree>
    <p:extLst>
      <p:ext uri="{BB962C8B-B14F-4D97-AF65-F5344CB8AC3E}">
        <p14:creationId xmlns:p14="http://schemas.microsoft.com/office/powerpoint/2010/main" val="3609217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Cg/HLSL, GLSL should generate </a:t>
            </a:r>
            <a:r>
              <a:rPr lang="en-US" baseline="0" dirty="0" err="1" smtClean="0"/>
              <a:t>Shader</a:t>
            </a:r>
            <a:r>
              <a:rPr lang="en-US" baseline="0" dirty="0" smtClean="0"/>
              <a:t> Intermediate language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17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Why not getting this support on others APIs? Metal, Direct3D, </a:t>
            </a:r>
            <a:r>
              <a:rPr lang="en-US" baseline="0" dirty="0" err="1" smtClean="0"/>
              <a:t>libgnm</a:t>
            </a:r>
            <a:r>
              <a:rPr lang="en-US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9217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Let’s be bold!</a:t>
            </a:r>
          </a:p>
          <a:p>
            <a:r>
              <a:rPr lang="en-US" baseline="0" dirty="0" smtClean="0"/>
              <a:t>- “Relevance” is just a personal opinion.</a:t>
            </a:r>
          </a:p>
          <a:p>
            <a:r>
              <a:rPr lang="en-US" baseline="0" dirty="0" smtClean="0"/>
              <a:t>- Relevance is a mix of Performance, Reliability, Market size and “does it pay the bills”.</a:t>
            </a:r>
          </a:p>
          <a:p>
            <a:r>
              <a:rPr lang="en-US" baseline="0" dirty="0" smtClean="0"/>
              <a:t>- I added console, not that I think it’s going to be supported on current consoles, but for next gen consoles it’s certainly something that vendors should consider.</a:t>
            </a:r>
          </a:p>
          <a:p>
            <a:r>
              <a:rPr lang="en-US" baseline="0" dirty="0" smtClean="0"/>
              <a:t>- 90% only because nothing is ever perfect.</a:t>
            </a:r>
          </a:p>
          <a:p>
            <a:r>
              <a:rPr lang="en-US" baseline="0" dirty="0" smtClean="0"/>
              <a:t>- Obviously, it will depends on adoptions.</a:t>
            </a:r>
          </a:p>
          <a:p>
            <a:endParaRPr lang="en-US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1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smtClean="0">
                <a:latin typeface="+mn-lt"/>
                <a:ea typeface="+mn-ea"/>
                <a:cs typeface="+mn-cs"/>
                <a:sym typeface="Helvetica"/>
              </a:rPr>
              <a:t>- Unity 5.0 graphics features video was here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smtClean="0">
                <a:latin typeface="Lucida Grande"/>
                <a:ea typeface="Lucida Grande"/>
                <a:cs typeface="Lucida Grande"/>
                <a:sym typeface="Helvetica"/>
              </a:rPr>
              <a:t>- A short </a:t>
            </a: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video of the graphics side of Unity 5.0 but there is so much more in Unity. Booth 938.</a:t>
            </a:r>
          </a:p>
          <a:p>
            <a:pPr lvl="0"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The content of that video illustrate console, desktop, mobile and web platforms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aseline="0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endParaRPr lang="en-US" sz="1200" baseline="0" dirty="0" smtClean="0"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23963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We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are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going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to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make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it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happening! </a:t>
            </a: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5993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290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We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are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going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to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make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it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happening! </a:t>
            </a: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59938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Latest example from Hitman series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Debuted as one of top 10  paid apps in App Store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Unique high quality visuals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Great example of taking a console title and transforming it into a mobile game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Overall good reviews</a:t>
            </a:r>
          </a:p>
        </p:txBody>
      </p:sp>
    </p:spTree>
    <p:extLst>
      <p:ext uri="{BB962C8B-B14F-4D97-AF65-F5344CB8AC3E}">
        <p14:creationId xmlns:p14="http://schemas.microsoft.com/office/powerpoint/2010/main" val="2546803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Costs kept down, teamsize kept relatively small due to Unity ease of use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Tools were a huge time saver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Asset Store: ‘enormous impact on production of game’-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Link to case story: </a:t>
            </a:r>
            <a:r>
              <a:rPr sz="1200" u="sng">
                <a:latin typeface="+mn-lt"/>
                <a:ea typeface="+mn-ea"/>
                <a:cs typeface="+mn-cs"/>
                <a:sym typeface="Helvetica"/>
                <a:hlinkClick r:id="rId3"/>
              </a:rPr>
              <a:t>http://unity3d.com/showcase/case-stories/nfusion-eidosmontreal-deusex-thefall</a:t>
            </a:r>
          </a:p>
        </p:txBody>
      </p:sp>
    </p:spTree>
    <p:extLst>
      <p:ext uri="{BB962C8B-B14F-4D97-AF65-F5344CB8AC3E}">
        <p14:creationId xmlns:p14="http://schemas.microsoft.com/office/powerpoint/2010/main" val="173441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More than ten million registered players less than a month after its official PC debut (source: Gamasutra)</a:t>
            </a:r>
          </a:p>
        </p:txBody>
      </p:sp>
    </p:spTree>
    <p:extLst>
      <p:ext uri="{BB962C8B-B14F-4D97-AF65-F5344CB8AC3E}">
        <p14:creationId xmlns:p14="http://schemas.microsoft.com/office/powerpoint/2010/main" val="41554160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Unity workflows contributed to evolution of gameplay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Example of well-established, highly successful studio that gained huge benefits from using Unity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Asset Store cut production time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link to case story: </a:t>
            </a:r>
            <a:r>
              <a:rPr sz="1200" u="sng">
                <a:latin typeface="+mn-lt"/>
                <a:ea typeface="+mn-ea"/>
                <a:cs typeface="+mn-cs"/>
                <a:sym typeface="Helvetica"/>
                <a:hlinkClick r:id="rId3"/>
              </a:rPr>
              <a:t>http://unity3d.com/showcase/case-stories/rovio-badpiggies</a:t>
            </a:r>
          </a:p>
        </p:txBody>
      </p:sp>
    </p:spTree>
    <p:extLst>
      <p:ext uri="{BB962C8B-B14F-4D97-AF65-F5344CB8AC3E}">
        <p14:creationId xmlns:p14="http://schemas.microsoft.com/office/powerpoint/2010/main" val="1556398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Garriott is creator of iconic Ultima series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From Garriott: ‘Unity is saving us years of development and millions in costs.’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Asset Store: ‘saving countless man months on both programming and content production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went from nothing to proof of concept in a month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link to case story: </a:t>
            </a:r>
            <a:r>
              <a:rPr sz="1200" u="sng">
                <a:latin typeface="+mn-lt"/>
                <a:ea typeface="+mn-ea"/>
                <a:cs typeface="+mn-cs"/>
                <a:sym typeface="Helvetica"/>
                <a:hlinkClick r:id="rId3"/>
              </a:rPr>
              <a:t>http://unity3d.com/showcase/case-stories/shroud-of-the-avatar</a:t>
            </a:r>
          </a:p>
        </p:txBody>
      </p:sp>
    </p:spTree>
    <p:extLst>
      <p:ext uri="{BB962C8B-B14F-4D97-AF65-F5344CB8AC3E}">
        <p14:creationId xmlns:p14="http://schemas.microsoft.com/office/powerpoint/2010/main" val="17544753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Unity enabled relatively small team to create console title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Link to case story: </a:t>
            </a:r>
            <a:r>
              <a:rPr sz="1200" u="sng">
                <a:latin typeface="+mn-lt"/>
                <a:ea typeface="+mn-ea"/>
                <a:cs typeface="+mn-cs"/>
                <a:sym typeface="Helvetica"/>
                <a:hlinkClick r:id="rId3"/>
              </a:rPr>
              <a:t>http://unity3d.com/showcase/case-stories/max-the-curse-of-brotherhood</a:t>
            </a:r>
          </a:p>
        </p:txBody>
      </p:sp>
    </p:spTree>
    <p:extLst>
      <p:ext uri="{BB962C8B-B14F-4D97-AF65-F5344CB8AC3E}">
        <p14:creationId xmlns:p14="http://schemas.microsoft.com/office/powerpoint/2010/main" val="1320118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Whole new style of golf game play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Create new procedurally generated course with just a few clicks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Create custom golf course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Gorgeous visuals</a:t>
            </a:r>
          </a:p>
        </p:txBody>
      </p:sp>
    </p:spTree>
    <p:extLst>
      <p:ext uri="{BB962C8B-B14F-4D97-AF65-F5344CB8AC3E}">
        <p14:creationId xmlns:p14="http://schemas.microsoft.com/office/powerpoint/2010/main" val="28112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Why Unity is investing in the OpenGL ecosystem?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5252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Editor flexibility was crucial to speed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Prototype in 2 weeks</a:t>
            </a:r>
          </a:p>
          <a:p>
            <a:pPr marL="365759" lvl="0" indent="-228960">
              <a:buSzPct val="100000"/>
              <a:buChar char="•"/>
              <a:defRPr sz="1800"/>
            </a:pPr>
            <a:r>
              <a:rPr sz="1200">
                <a:latin typeface="+mn-lt"/>
                <a:ea typeface="+mn-ea"/>
                <a:cs typeface="+mn-cs"/>
                <a:sym typeface="Helvetica"/>
              </a:rPr>
              <a:t>Unity supported small team to make visually rich game</a:t>
            </a:r>
          </a:p>
        </p:txBody>
      </p:sp>
    </p:spTree>
    <p:extLst>
      <p:ext uri="{BB962C8B-B14F-4D97-AF65-F5344CB8AC3E}">
        <p14:creationId xmlns:p14="http://schemas.microsoft.com/office/powerpoint/2010/main" val="6692117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Another great example of a AAA console IP brought to mobile with Unity.</a:t>
            </a:r>
          </a:p>
        </p:txBody>
      </p:sp>
    </p:spTree>
    <p:extLst>
      <p:ext uri="{BB962C8B-B14F-4D97-AF65-F5344CB8AC3E}">
        <p14:creationId xmlns:p14="http://schemas.microsoft.com/office/powerpoint/2010/main" val="39816958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smtClean="0">
                <a:latin typeface="+mn-lt"/>
                <a:ea typeface="+mn-ea"/>
                <a:cs typeface="+mn-cs"/>
                <a:sym typeface="Helvetica"/>
              </a:rPr>
              <a:t>My favorite feature in Unity 5,</a:t>
            </a: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fr-FR" sz="1800" b="1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Frame Debugger,</a:t>
            </a:r>
          </a:p>
          <a:p>
            <a:pPr lvl="0">
              <a:defRPr sz="1800"/>
            </a:pP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Blog post: http://blogs.unity3d.com/2014/07/29/frame-debugger-in-unity-5-0/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50114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smtClean="0">
                <a:latin typeface="+mn-lt"/>
                <a:ea typeface="+mn-ea"/>
                <a:cs typeface="+mn-cs"/>
                <a:sym typeface="Helvetica"/>
              </a:rPr>
              <a:t>My favorite feature in Unity 5,</a:t>
            </a: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fr-FR" sz="1800" b="1" i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Frame Debugger,</a:t>
            </a:r>
          </a:p>
          <a:p>
            <a:pPr lvl="0">
              <a:defRPr sz="1800"/>
            </a:pPr>
            <a:r>
              <a:rPr lang="en-US" sz="1200" baseline="0" dirty="0" smtClean="0">
                <a:latin typeface="+mn-lt"/>
                <a:ea typeface="+mn-ea"/>
                <a:cs typeface="+mn-cs"/>
                <a:sym typeface="Helvetica"/>
              </a:rPr>
              <a:t>Blog post: http://blogs.unity3d.com/2014/07/29/frame-debugger-in-unity-5-0/</a:t>
            </a:r>
          </a:p>
          <a:p>
            <a:pPr lvl="0">
              <a:defRPr sz="1800"/>
            </a:pPr>
            <a:endParaRPr sz="1200" dirty="0"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7336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Why Unity is investing in the OpenGL ecosystem?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52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Tx/>
              <a:buNone/>
              <a:defRPr sz="1800"/>
            </a:pPr>
            <a:r>
              <a:rPr lang="en-US" sz="1200" b="0" dirty="0" smtClean="0">
                <a:latin typeface="+mn-lt"/>
                <a:ea typeface="+mn-ea"/>
                <a:cs typeface="+mn-cs"/>
                <a:sym typeface="Helvetica"/>
              </a:rPr>
              <a:t>- Non exhaustive list of platforms supported by Unity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dirty="0" smtClean="0">
                <a:latin typeface="+mn-lt"/>
                <a:ea typeface="+mn-ea"/>
                <a:cs typeface="+mn-cs"/>
                <a:sym typeface="Helvetica"/>
              </a:rPr>
              <a:t>- Many different platforms.</a:t>
            </a: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 Striking with the situation 15 years ago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Innovation can come from anywhere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Hence, Unity is working with platform and hardware vendors to provide a smooth deployment for their platforms.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For example, reading mailing list, 2 hours to port a game to PS4. What were these two hours made off?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Immediate deployment is central in Unity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To go further: We even export to Facebook.</a:t>
            </a:r>
          </a:p>
          <a:p>
            <a:pPr marL="0" lvl="0" indent="0">
              <a:buFontTx/>
              <a:buNone/>
              <a:defRPr sz="1800"/>
            </a:pPr>
            <a:r>
              <a:rPr lang="en-US" sz="1200" b="0" baseline="0" dirty="0" smtClean="0">
                <a:latin typeface="+mn-lt"/>
                <a:ea typeface="+mn-ea"/>
                <a:cs typeface="+mn-cs"/>
                <a:sym typeface="Helvetica"/>
              </a:rPr>
              <a:t>- Now, if we look at these platforms, which one relies on Unity OpenGL back-end?</a:t>
            </a:r>
            <a:endParaRPr lang="en-US" sz="1200" b="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0" lvl="0" indent="0">
              <a:buFontTx/>
              <a:buNone/>
              <a:defRPr sz="1800"/>
            </a:pPr>
            <a:endParaRPr lang="en-US" sz="1200" b="0" dirty="0" smtClean="0"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492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fr-FR" sz="1200" dirty="0" smtClean="0">
                <a:latin typeface="Lucida Grande"/>
                <a:ea typeface="Lucida Grande"/>
                <a:cs typeface="Lucida Grande"/>
                <a:sym typeface="Helvetica"/>
              </a:rPr>
              <a:t>- </a:t>
            </a:r>
            <a:r>
              <a:rPr lang="fr-FR" sz="1200" dirty="0" err="1" smtClean="0">
                <a:latin typeface="Lucida Grande"/>
                <a:ea typeface="Lucida Grande"/>
                <a:cs typeface="Lucida Grande"/>
                <a:sym typeface="Helvetica"/>
              </a:rPr>
              <a:t>Beside</a:t>
            </a:r>
            <a:r>
              <a:rPr lang="fr-FR" sz="1200" dirty="0" smtClean="0">
                <a:latin typeface="Lucida Grande"/>
                <a:ea typeface="Lucida Grande"/>
                <a:cs typeface="Lucida Grande"/>
                <a:sym typeface="Helvetica"/>
              </a:rPr>
              <a:t> consoles and Microsoft </a:t>
            </a:r>
            <a:r>
              <a:rPr lang="fr-FR" sz="1200" dirty="0" err="1" smtClean="0">
                <a:latin typeface="Lucida Grande"/>
                <a:ea typeface="Lucida Grande"/>
                <a:cs typeface="Lucida Grande"/>
                <a:sym typeface="Helvetica"/>
              </a:rPr>
              <a:t>Tablets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and Phones,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there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is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OpenGL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everywhere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.</a:t>
            </a:r>
            <a:endParaRPr lang="fr-FR" sz="120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marL="0" lvl="0" indent="0">
              <a:buFontTx/>
              <a:buNone/>
              <a:defRPr sz="1800"/>
            </a:pPr>
            <a:r>
              <a:rPr lang="fr-FR" sz="1200" dirty="0" smtClean="0">
                <a:latin typeface="Lucida Grande"/>
                <a:ea typeface="Lucida Grande"/>
                <a:cs typeface="Lucida Grande"/>
                <a:sym typeface="Helvetica"/>
              </a:rPr>
              <a:t>- New </a:t>
            </a:r>
            <a:r>
              <a:rPr lang="fr-FR" sz="1200" dirty="0" err="1" smtClean="0">
                <a:latin typeface="Lucida Grande"/>
                <a:ea typeface="Lucida Grande"/>
                <a:cs typeface="Lucida Grande"/>
                <a:sym typeface="Helvetica"/>
              </a:rPr>
              <a:t>actor</a:t>
            </a:r>
            <a:r>
              <a:rPr lang="fr-FR" sz="120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dirty="0" err="1" smtClean="0">
                <a:latin typeface="Lucida Grande"/>
                <a:ea typeface="Lucida Grande"/>
                <a:cs typeface="Lucida Grande"/>
                <a:sym typeface="Helvetica"/>
              </a:rPr>
              <a:t>will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choose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OpenGL</a:t>
            </a:r>
          </a:p>
          <a:p>
            <a:pPr marL="0" lvl="0" indent="0">
              <a:buFontTx/>
              <a:buNone/>
              <a:defRPr sz="1800"/>
            </a:pP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Because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, OpenGL </a:t>
            </a:r>
            <a:r>
              <a:rPr lang="fr-FR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is</a:t>
            </a:r>
            <a:r>
              <a:rPr lang="fr-FR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an open standard.</a:t>
            </a:r>
            <a:endParaRPr lang="fr-FR" sz="120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marL="0" lvl="0" indent="0">
              <a:buFontTx/>
              <a:buNone/>
              <a:defRPr sz="1800"/>
            </a:pPr>
            <a:endParaRPr lang="en-US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en-US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464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OpenGL is an ecosystem of 3 APIs that have different roles and coexist.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- I will be show how this translate into Unity OpenGL back-end.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OpenGL =&gt; desktop =&gt; developers (You are not going to build your tools using a phone or a tablet) </a:t>
            </a:r>
          </a:p>
          <a:p>
            <a:pPr lvl="0">
              <a:defRPr sz="1800"/>
            </a:pP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OpenGL ES =&gt; mobile =&gt; users</a:t>
            </a:r>
          </a:p>
          <a:p>
            <a:pPr lvl="0">
              <a:defRPr sz="1800"/>
            </a:pPr>
            <a:r>
              <a:rPr lang="en-US" sz="1200" baseline="0" dirty="0" err="1" smtClean="0">
                <a:latin typeface="Lucida Grande"/>
                <a:ea typeface="Lucida Grande"/>
                <a:cs typeface="Lucida Grande"/>
                <a:sym typeface="Helvetica"/>
              </a:rPr>
              <a:t>WebGL</a:t>
            </a:r>
            <a:r>
              <a:rPr lang="en-US" sz="1200" baseline="0" dirty="0" smtClean="0">
                <a:latin typeface="Lucida Grande"/>
                <a:ea typeface="Lucida Grande"/>
                <a:cs typeface="Lucida Grande"/>
                <a:sym typeface="Helvetica"/>
              </a:rPr>
              <a:t> =&gt; Web, ultimate deployment solution.</a:t>
            </a:r>
          </a:p>
          <a:p>
            <a:pPr lvl="0">
              <a:defRPr sz="1800"/>
            </a:pPr>
            <a:endParaRPr lang="en-US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  <a:p>
            <a:pPr lvl="0">
              <a:defRPr sz="1800"/>
            </a:pPr>
            <a:endParaRPr lang="fr-FR" sz="1200" baseline="0" dirty="0" smtClean="0">
              <a:latin typeface="Lucida Grande"/>
              <a:ea typeface="Lucida Grande"/>
              <a:cs typeface="Lucida Grande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2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Titeltekst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blank Unity">
    <p:bg>
      <p:bgPr>
        <a:gradFill flip="none" rotWithShape="1">
          <a:gsLst>
            <a:gs pos="0">
              <a:srgbClr val="FFFFFF"/>
            </a:gs>
            <a:gs pos="100000">
              <a:srgbClr val="F5F5F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ity_Pri_RGB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7078" y="12555140"/>
            <a:ext cx="2196704" cy="820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ic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032793" y="2730500"/>
            <a:ext cx="20318414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0" b="1">
                <a:solidFill>
                  <a:srgbClr val="FFFFFF"/>
                </a:solidFill>
              </a:rPr>
              <a:t>Titeltekst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1919"/>
            </a:gs>
            <a:gs pos="100000">
              <a:srgbClr val="0E0E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ty_Pri_In_RGB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07078" y="12555140"/>
            <a:ext cx="2196704" cy="8200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940075" y="2730500"/>
            <a:ext cx="1650385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Titeltekst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1pPr>
      <a:lvl2pPr indent="2286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2pPr>
      <a:lvl3pPr indent="4572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3pPr>
      <a:lvl4pPr indent="6858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4pPr>
      <a:lvl5pPr indent="9144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5pPr>
      <a:lvl6pPr indent="11430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6pPr>
      <a:lvl7pPr indent="13716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7pPr>
      <a:lvl8pPr indent="16002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8pPr>
      <a:lvl9pPr indent="1828800" algn="ctr" defTabSz="584200">
        <a:lnSpc>
          <a:spcPct val="120000"/>
        </a:lnSpc>
        <a:defRPr sz="6400" b="1">
          <a:solidFill>
            <a:srgbClr val="FFFFFF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1243440" indent="-1106640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1pPr>
      <a:lvl2pPr marL="1246140" indent="-662940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2pPr>
      <a:lvl3pPr marL="2351879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3pPr>
      <a:lvl4pPr marL="2798279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4pPr>
      <a:lvl5pPr marL="3241080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5pPr>
      <a:lvl6pPr marL="3683879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6pPr>
      <a:lvl7pPr marL="4126680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7pPr>
      <a:lvl8pPr marL="4569479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8pPr>
      <a:lvl9pPr marL="5012279" indent="-1325879" defTabSz="584200">
        <a:spcBef>
          <a:spcPts val="2400"/>
        </a:spcBef>
        <a:buSzPct val="100000"/>
        <a:buChar char="•"/>
        <a:defRPr sz="5800"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84200">
        <a:defRPr sz="2200" b="1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hyperlink" Target="http://www.g-truc.net/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youtube.com/watch?v=StTqXEQ2l-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tSfakMeW0lw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254642" y="2730500"/>
            <a:ext cx="21732949" cy="8255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FFFF"/>
                </a:solidFill>
              </a:rPr>
              <a:t>OpenGL ecosystem support in Unity</a:t>
            </a:r>
            <a:r>
              <a:rPr lang="en-US" sz="6000" b="1" dirty="0" smtClean="0">
                <a:solidFill>
                  <a:srgbClr val="FFFFFF"/>
                </a:solidFill>
              </a:rPr>
              <a:t/>
            </a:r>
            <a:br>
              <a:rPr lang="en-US" sz="6000" b="1" dirty="0" smtClean="0">
                <a:solidFill>
                  <a:srgbClr val="FFFFFF"/>
                </a:solidFill>
              </a:rPr>
            </a:br>
            <a:r>
              <a:rPr lang="en-US" sz="6000" b="1" dirty="0" smtClean="0">
                <a:solidFill>
                  <a:srgbClr val="FFFFFF"/>
                </a:solidFill>
              </a:rPr>
              <a:t/>
            </a:r>
            <a:br>
              <a:rPr lang="en-US" sz="6000" b="1" dirty="0" smtClean="0">
                <a:solidFill>
                  <a:srgbClr val="FFFFFF"/>
                </a:solidFill>
              </a:rPr>
            </a:br>
            <a:r>
              <a:rPr lang="en-US" sz="4800" b="0" dirty="0" smtClean="0">
                <a:solidFill>
                  <a:srgbClr val="FFFFFF"/>
                </a:solidFill>
              </a:rPr>
              <a:t>Christophe Riccio, </a:t>
            </a:r>
            <a:r>
              <a:rPr lang="en-US" sz="4800" b="0" smtClean="0">
                <a:solidFill>
                  <a:srgbClr val="FFFFFF"/>
                </a:solidFill>
              </a:rPr>
              <a:t>OpenGL </a:t>
            </a:r>
            <a:r>
              <a:rPr lang="en-US" sz="4800" b="0" smtClean="0">
                <a:solidFill>
                  <a:srgbClr val="FFFFFF"/>
                </a:solidFill>
              </a:rPr>
              <a:t>Maniac</a:t>
            </a:r>
            <a:endParaRPr sz="4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34840"/>
            <a:ext cx="18473627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200" b="1" dirty="0" smtClean="0">
                <a:solidFill>
                  <a:srgbClr val="FFFFFF"/>
                </a:solidFill>
              </a:rPr>
              <a:t>State of desktop OpenGL?</a:t>
            </a:r>
            <a:br>
              <a:rPr lang="en-US" sz="7200" b="1" dirty="0" smtClean="0">
                <a:solidFill>
                  <a:srgbClr val="FFFFFF"/>
                </a:solidFill>
              </a:rPr>
            </a:br>
            <a:r>
              <a:rPr lang="en-US" sz="7200" b="1" dirty="0" smtClean="0">
                <a:solidFill>
                  <a:srgbClr val="FFFFFF"/>
                </a:solidFill>
              </a:rPr>
              <a:t>stats.unity3d.com</a:t>
            </a:r>
          </a:p>
        </p:txBody>
      </p:sp>
    </p:spTree>
    <p:extLst>
      <p:ext uri="{BB962C8B-B14F-4D97-AF65-F5344CB8AC3E}">
        <p14:creationId xmlns:p14="http://schemas.microsoft.com/office/powerpoint/2010/main" val="12697757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4" y="2930769"/>
            <a:ext cx="24086663" cy="1049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2258" y="859722"/>
            <a:ext cx="13753614" cy="18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MacOSX</a:t>
            </a: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is</a:t>
            </a: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 OpenGL 3.2 / 4.1 platforms</a:t>
            </a:r>
            <a:b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The drivers are bound to the OS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837750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0124" y="859722"/>
            <a:ext cx="15537907" cy="18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Windows is</a:t>
            </a: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fragmented</a:t>
            </a:r>
            <a:b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Vista is dead but XP is getting more relevant!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9" y="2907323"/>
            <a:ext cx="24043336" cy="104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68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2159" y="1290609"/>
            <a:ext cx="10393870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The platform</a:t>
            </a: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market is shared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2296653"/>
            <a:ext cx="23136447" cy="114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1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796002"/>
            <a:ext cx="1847362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200" dirty="0">
                <a:solidFill>
                  <a:schemeClr val="tx2">
                    <a:lumMod val="10000"/>
                  </a:schemeClr>
                </a:solidFill>
              </a:rPr>
              <a:t>OpenGL </a:t>
            </a:r>
            <a:r>
              <a:rPr lang="en-US" sz="7200" dirty="0" smtClean="0">
                <a:solidFill>
                  <a:schemeClr val="tx2">
                    <a:lumMod val="10000"/>
                  </a:schemeClr>
                </a:solidFill>
              </a:rPr>
              <a:t>drivers </a:t>
            </a:r>
            <a:r>
              <a:rPr lang="en-US" sz="7200" dirty="0">
                <a:solidFill>
                  <a:schemeClr val="tx2">
                    <a:lumMod val="10000"/>
                  </a:schemeClr>
                </a:solidFill>
              </a:rPr>
              <a:t>support</a:t>
            </a:r>
            <a:endParaRPr lang="en-US" sz="72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8720"/>
              </p:ext>
            </p:extLst>
          </p:nvPr>
        </p:nvGraphicFramePr>
        <p:xfrm>
          <a:off x="21876328" y="1132609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Bitmap Image" r:id="rId4" imgW="1828800" imgH="1828800" progId="Paint.Picture">
                  <p:embed/>
                </p:oleObj>
              </mc:Choice>
              <mc:Fallback>
                <p:oleObj name="Bitmap Image" r:id="rId4" imgW="1828800" imgH="182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76328" y="11326090"/>
                        <a:ext cx="1828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71126" y="12518968"/>
            <a:ext cx="3283527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6"/>
              </a:rPr>
              <a:t>www.g-truc.net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55353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/>
          <p:nvPr/>
        </p:nvSpPr>
        <p:spPr>
          <a:xfrm>
            <a:off x="1222034" y="8504316"/>
            <a:ext cx="22013104" cy="94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38" y="3933587"/>
            <a:ext cx="17942476" cy="855475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34363"/>
              </p:ext>
            </p:extLst>
          </p:nvPr>
        </p:nvGraphicFramePr>
        <p:xfrm>
          <a:off x="21876328" y="1132609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Bitmap Image" r:id="rId5" imgW="1828800" imgH="1828800" progId="Paint.Picture">
                  <p:embed/>
                </p:oleObj>
              </mc:Choice>
              <mc:Fallback>
                <p:oleObj name="Bitmap Image" r:id="rId5" imgW="1828800" imgH="182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76328" y="11326090"/>
                        <a:ext cx="1828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6683" y="859722"/>
            <a:ext cx="14984870" cy="18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b="0" dirty="0">
                <a:solidFill>
                  <a:schemeClr val="tx2">
                    <a:lumMod val="10000"/>
                  </a:schemeClr>
                </a:solidFill>
              </a:rPr>
              <a:t>Exposed extensions to all OpenGL 4 </a:t>
            </a:r>
            <a:r>
              <a:rPr lang="en-US" b="0" dirty="0" smtClean="0">
                <a:solidFill>
                  <a:schemeClr val="tx2">
                    <a:lumMod val="10000"/>
                  </a:schemeClr>
                </a:solidFill>
              </a:rPr>
              <a:t>hardware</a:t>
            </a:r>
          </a:p>
          <a:p>
            <a:pPr rtl="0" latinLnBrk="1" hangingPunct="0"/>
            <a:r>
              <a:rPr lang="en-US" b="0" dirty="0" smtClean="0">
                <a:solidFill>
                  <a:schemeClr val="tx2">
                    <a:lumMod val="10000"/>
                  </a:schemeClr>
                </a:solidFill>
              </a:rPr>
              <a:t>on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b="0" dirty="0" smtClean="0">
                <a:solidFill>
                  <a:schemeClr val="tx2">
                    <a:lumMod val="10000"/>
                  </a:schemeClr>
                </a:solidFill>
              </a:rPr>
              <a:t>last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</a:rPr>
              <a:t>drivers available to date</a:t>
            </a:r>
            <a:endParaRPr kumimoji="0" lang="fr-FR" sz="5600" b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10618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7212" y="1290609"/>
            <a:ext cx="17103790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OpenGL drivers are getting much better, quickly!</a:t>
            </a: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!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6247577"/>
            <a:ext cx="22013104" cy="546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December 2012: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AMD expose OpenGL 4.2 support on all GPUs since Evergreen (2009)</a:t>
            </a:r>
          </a:p>
          <a:p>
            <a:pPr marL="1052640" lvl="3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NVIDIA expose OpenGL 4.3 support on all GPUs since Fermi (2010)</a:t>
            </a:r>
            <a:endParaRPr sz="4800" b="0" dirty="0">
              <a:solidFill>
                <a:schemeClr val="tx2">
                  <a:lumMod val="10000"/>
                </a:schemeClr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Intel exposed OpenGL 4.0 on Ivy Bridge (2012)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Intel exposed OpenGL 3.1 support on Sandy Bridge (2011)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Apple expose OpenGL 3.2 support for everyone</a:t>
            </a:r>
            <a:endParaRPr lang="en-US" sz="48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88172"/>
              </p:ext>
            </p:extLst>
          </p:nvPr>
        </p:nvGraphicFramePr>
        <p:xfrm>
          <a:off x="21876328" y="1132609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itmap Image" r:id="rId4" imgW="1828800" imgH="1828800" progId="Paint.Picture">
                  <p:embed/>
                </p:oleObj>
              </mc:Choice>
              <mc:Fallback>
                <p:oleObj name="Bitmap Image" r:id="rId4" imgW="1828800" imgH="182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76328" y="11326090"/>
                        <a:ext cx="1828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319816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0841" y="1290609"/>
            <a:ext cx="15656529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OpenGL drivers are getting much better, fast!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5804379"/>
            <a:ext cx="22013104" cy="634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July 2014: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AMD expose OpenGL 4.4 support on all GPUs since Evergreen (2009)</a:t>
            </a:r>
          </a:p>
          <a:p>
            <a:pPr marL="1052640" lvl="3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NVIDIA expose OpenGL 4.4 support on all GPUs since Fermi (2010)</a:t>
            </a:r>
            <a:endParaRPr sz="4800" b="0" dirty="0">
              <a:solidFill>
                <a:schemeClr val="tx2">
                  <a:lumMod val="10000"/>
                </a:schemeClr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Intel expose OpenGL 4.3 support on </a:t>
            </a:r>
            <a:r>
              <a:rPr lang="en-US" sz="4800" b="0" dirty="0" err="1" smtClean="0">
                <a:solidFill>
                  <a:schemeClr val="tx2">
                    <a:lumMod val="10000"/>
                  </a:schemeClr>
                </a:solidFill>
              </a:rPr>
              <a:t>Haswell</a:t>
            </a: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 (2013)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Intel expose OpenGL 4.2 support but image load store on Ivy Bridge (2012)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tx2">
                    <a:lumMod val="10000"/>
                  </a:schemeClr>
                </a:solidFill>
              </a:rPr>
              <a:t>Intel expose OpenGL 3.1 support on Sandy Bridge (2011)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Apple expose OpenGL 4.1 support for all</a:t>
            </a:r>
            <a:endParaRPr lang="en-US" sz="48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88172"/>
              </p:ext>
            </p:extLst>
          </p:nvPr>
        </p:nvGraphicFramePr>
        <p:xfrm>
          <a:off x="21876328" y="1132609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4" imgW="1828800" imgH="1828800" progId="Paint.Picture">
                  <p:embed/>
                </p:oleObj>
              </mc:Choice>
              <mc:Fallback>
                <p:oleObj name="Bitmap Image" r:id="rId4" imgW="1828800" imgH="182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76328" y="11326090"/>
                        <a:ext cx="1828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84009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/>
          <p:nvPr/>
        </p:nvSpPr>
        <p:spPr>
          <a:xfrm>
            <a:off x="1222034" y="8504316"/>
            <a:ext cx="22013104" cy="94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34363"/>
              </p:ext>
            </p:extLst>
          </p:nvPr>
        </p:nvGraphicFramePr>
        <p:xfrm>
          <a:off x="21876328" y="1132609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Bitmap Image" r:id="rId4" imgW="1828800" imgH="1828800" progId="Paint.Picture">
                  <p:embed/>
                </p:oleObj>
              </mc:Choice>
              <mc:Fallback>
                <p:oleObj name="Bitmap Image" r:id="rId4" imgW="1828800" imgH="182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76328" y="11326090"/>
                        <a:ext cx="1828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3304309"/>
            <a:ext cx="23239479" cy="7419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1306" y="1290609"/>
            <a:ext cx="1047562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What about effective support?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34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/>
          <p:nvPr/>
        </p:nvSpPr>
        <p:spPr>
          <a:xfrm>
            <a:off x="1222034" y="8504316"/>
            <a:ext cx="22013104" cy="94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7200" dirty="0" smtClean="0">
                <a:solidFill>
                  <a:schemeClr val="bg1"/>
                </a:solidFill>
              </a:rPr>
              <a:t>Conclusion: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Re-evaluation the OpenGL implementations</a:t>
            </a:r>
            <a:br>
              <a:rPr lang="en-US" sz="7200" dirty="0" smtClean="0">
                <a:solidFill>
                  <a:schemeClr val="bg1"/>
                </a:solidFill>
              </a:rPr>
            </a:b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1376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 idx="4294967295"/>
          </p:nvPr>
        </p:nvSpPr>
        <p:spPr>
          <a:xfrm>
            <a:off x="6664007" y="8214704"/>
            <a:ext cx="11055986" cy="1655308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Democratizing games</a:t>
            </a:r>
            <a:br>
              <a:rPr sz="5000" b="1">
                <a:solidFill>
                  <a:srgbClr val="FFFFFF"/>
                </a:solidFill>
              </a:rPr>
            </a:br>
            <a:r>
              <a:rPr sz="5000" b="1">
                <a:solidFill>
                  <a:srgbClr val="FFFFFF"/>
                </a:solidFill>
              </a:rPr>
              <a:t>development and success</a:t>
            </a:r>
          </a:p>
        </p:txBody>
      </p:sp>
      <p:pic>
        <p:nvPicPr>
          <p:cNvPr id="4" name="Picture 3" descr="Unity_Pri_In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93" y="4190483"/>
            <a:ext cx="9571724" cy="35730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72782"/>
            <a:ext cx="1847362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4000" b="1" dirty="0" smtClean="0">
                <a:solidFill>
                  <a:srgbClr val="FFFFFF"/>
                </a:solidFill>
              </a:rPr>
              <a:t>Unity GfxDevice</a:t>
            </a:r>
          </a:p>
        </p:txBody>
      </p:sp>
    </p:spTree>
    <p:extLst>
      <p:ext uri="{BB962C8B-B14F-4D97-AF65-F5344CB8AC3E}">
        <p14:creationId xmlns:p14="http://schemas.microsoft.com/office/powerpoint/2010/main" val="1026340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FFFF"/>
                </a:solidFill>
              </a:rPr>
              <a:t>OpenGL convergence</a:t>
            </a:r>
            <a:endParaRPr sz="9600" b="1" dirty="0">
              <a:solidFill>
                <a:srgbClr val="FFFFFF"/>
              </a:solidFill>
            </a:endParaRPr>
          </a:p>
        </p:txBody>
      </p:sp>
      <p:sp>
        <p:nvSpPr>
          <p:cNvPr id="4" name="Shape 44"/>
          <p:cNvSpPr/>
          <p:nvPr/>
        </p:nvSpPr>
        <p:spPr>
          <a:xfrm>
            <a:off x="1222033" y="4487095"/>
            <a:ext cx="18218735" cy="898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indent="-915840" algn="l" defTabSz="914400">
              <a:lnSpc>
                <a:spcPct val="120000"/>
              </a:lnSpc>
              <a:buSzPct val="100000"/>
              <a:buFontTx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Extensions: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- </a:t>
            </a:r>
            <a:r>
              <a:rPr lang="en-US" sz="3600" b="0" dirty="0" smtClean="0">
                <a:solidFill>
                  <a:schemeClr val="bg1"/>
                </a:solidFill>
              </a:rPr>
              <a:t>GL_ARB_ES2_compatibility</a:t>
            </a:r>
            <a:r>
              <a:rPr lang="en-US" sz="3600" b="0" dirty="0">
                <a:solidFill>
                  <a:schemeClr val="bg1"/>
                </a:solidFill>
              </a:rPr>
              <a:t/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GL_ARB_ES3_compatibility</a:t>
            </a:r>
            <a:r>
              <a:rPr lang="en-US" sz="3600" b="0" dirty="0">
                <a:solidFill>
                  <a:schemeClr val="bg1"/>
                </a:solidFill>
              </a:rPr>
              <a:t/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GL_ARB_ES3_1_compatibility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GB" sz="4800" b="0" dirty="0" smtClean="0">
                <a:solidFill>
                  <a:srgbClr val="FFFFFF"/>
                </a:solidFill>
              </a:rPr>
              <a:t>ES profile on desktop</a:t>
            </a:r>
            <a:br>
              <a:rPr lang="en-GB" sz="4800" b="0" dirty="0" smtClean="0">
                <a:solidFill>
                  <a:srgbClr val="FFFFFF"/>
                </a:solidFill>
              </a:rPr>
            </a:br>
            <a:r>
              <a:rPr lang="en-US" sz="4800" b="0" dirty="0">
                <a:solidFill>
                  <a:schemeClr val="bg1"/>
                </a:solidFill>
              </a:rPr>
              <a:t>- </a:t>
            </a:r>
            <a:r>
              <a:rPr lang="en-US" sz="36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WGL/GLX_EXT_create_context_es_profile</a:t>
            </a:r>
            <a:endParaRPr lang="en-US" sz="4800" dirty="0" smtClean="0">
              <a:solidFill>
                <a:schemeClr val="bg1"/>
              </a:solidFill>
              <a:latin typeface="Lucida Grande"/>
              <a:ea typeface="Lucida Grande"/>
              <a:cs typeface="Lucida Grande"/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EGL on desktop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This is the </a:t>
            </a:r>
            <a:r>
              <a:rPr lang="en-US" sz="3600" b="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ultimate goal but the ecosystem is still W.I.P.</a:t>
            </a:r>
            <a:br>
              <a:rPr lang="en-US" sz="3600" b="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</a:br>
            <a:r>
              <a:rPr lang="en-US" sz="3600" b="0" dirty="0">
                <a:solidFill>
                  <a:schemeClr val="bg1"/>
                </a:solidFill>
              </a:rPr>
              <a:t>- </a:t>
            </a:r>
            <a:r>
              <a:rPr lang="en-US" sz="3600" b="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Software Emulators</a:t>
            </a:r>
            <a:endParaRPr lang="en-US" sz="3600" dirty="0">
              <a:solidFill>
                <a:schemeClr val="bg1"/>
              </a:solidFill>
              <a:latin typeface="Lucida Grande"/>
              <a:ea typeface="Lucida Grande"/>
              <a:cs typeface="Lucida Grande"/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GB" sz="4800" b="0" dirty="0" smtClean="0">
              <a:solidFill>
                <a:srgbClr val="FFFFFF"/>
              </a:solidFill>
            </a:endParaRPr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GB" sz="4800" b="0" dirty="0" smtClean="0">
                <a:solidFill>
                  <a:srgbClr val="FFFFFF"/>
                </a:solidFill>
              </a:rPr>
              <a:t>There is at least one solution is available on each platform</a:t>
            </a:r>
            <a:endParaRPr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1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0406" y="982832"/>
            <a:ext cx="12937435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/>
              <a:t>OpenGL convergence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4474785"/>
            <a:ext cx="22013104" cy="900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A mix of feature levels and capabilities flags</a:t>
            </a:r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endParaRPr lang="en-US" sz="4800" b="0" dirty="0">
              <a:solidFill>
                <a:schemeClr val="bg1"/>
              </a:solidFill>
            </a:endParaRPr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4A467"/>
                </a:solidFill>
              </a:rPr>
              <a:t>Feature levels</a:t>
            </a:r>
            <a:r>
              <a:rPr lang="en-US" sz="4800" b="0" dirty="0" smtClean="0">
                <a:solidFill>
                  <a:schemeClr val="bg1"/>
                </a:solidFill>
              </a:rPr>
              <a:t>, essentially </a:t>
            </a:r>
            <a:r>
              <a:rPr lang="en-US" sz="4800" b="0" dirty="0" smtClean="0">
                <a:solidFill>
                  <a:srgbClr val="F4A467"/>
                </a:solidFill>
              </a:rPr>
              <a:t>driven by our shader pipeline</a:t>
            </a:r>
            <a:r>
              <a:rPr lang="en-US" sz="4800" b="0" dirty="0" smtClean="0">
                <a:solidFill>
                  <a:schemeClr val="bg1"/>
                </a:solidFill>
              </a:rPr>
              <a:t>: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OpenGL ES 2.0 / WebGL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OpenGL ES 3.0 / OpenGL 3.2</a:t>
            </a:r>
            <a:endParaRPr lang="en-US" sz="4800" b="0" dirty="0" smtClean="0"/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OpenGL ES 3.1 / OpenGL 4.3 or OpenGL 4.2 + compute shader stuff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US" sz="4800" b="0" dirty="0" smtClean="0"/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i="1" dirty="0" smtClean="0">
                <a:solidFill>
                  <a:schemeClr val="bg1"/>
                </a:solidFill>
              </a:rPr>
              <a:t>“Player”</a:t>
            </a:r>
            <a:r>
              <a:rPr lang="en-US" sz="4800" b="0" dirty="0" smtClean="0">
                <a:solidFill>
                  <a:schemeClr val="bg1"/>
                </a:solidFill>
              </a:rPr>
              <a:t> base level: ES 2.0 / “</a:t>
            </a:r>
            <a:r>
              <a:rPr lang="en-US" sz="4800" b="0" i="1" dirty="0" smtClean="0">
                <a:solidFill>
                  <a:schemeClr val="bg1"/>
                </a:solidFill>
              </a:rPr>
              <a:t>Editor”</a:t>
            </a:r>
            <a:r>
              <a:rPr lang="en-US" sz="4800" b="0" dirty="0" smtClean="0">
                <a:solidFill>
                  <a:schemeClr val="bg1"/>
                </a:solidFill>
              </a:rPr>
              <a:t> base level: GL 3.2 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US" sz="4800" b="0" dirty="0"/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The “subtleties” between the level: Handled by </a:t>
            </a:r>
            <a:r>
              <a:rPr lang="en-US" sz="4800" b="0" i="1" dirty="0" smtClean="0">
                <a:solidFill>
                  <a:srgbClr val="FFFFFF"/>
                </a:solidFill>
              </a:rPr>
              <a:t>capabilities</a:t>
            </a:r>
            <a:r>
              <a:rPr lang="en-US" sz="4800" b="0" dirty="0" smtClean="0">
                <a:solidFill>
                  <a:srgbClr val="FFFFFF"/>
                </a:solidFill>
              </a:rPr>
              <a:t>.</a:t>
            </a:r>
            <a:endParaRPr lang="en-US" sz="48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93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3862" y="1290609"/>
            <a:ext cx="12030536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Unity 4.5 renderer design overview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825" y="3257335"/>
            <a:ext cx="15742610" cy="100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8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3863" y="1290609"/>
            <a:ext cx="12030536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Unity 5.0 renderer design overview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69" y="3138055"/>
            <a:ext cx="15865123" cy="101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97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2830" y="1290609"/>
            <a:ext cx="11852603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Unity 5+ renderer design overview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10" y="2909455"/>
            <a:ext cx="16364641" cy="103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006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5203" y="1290609"/>
            <a:ext cx="1618787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Resolve </a:t>
            </a:r>
            <a:r>
              <a:rPr lang="en-US" dirty="0"/>
              <a:t>difference </a:t>
            </a:r>
            <a:r>
              <a:rPr lang="en-US" dirty="0" smtClean="0"/>
              <a:t>between </a:t>
            </a: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OpenGL versions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7146285"/>
            <a:ext cx="22013104" cy="3665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It can be essentially resolve at initialization time or compilation time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Capabilities: Initialized at initialization time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Translation tables: from engine enums to appropriate OpenGL enums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#ifdef to remove code on platform that can’t possibly run something</a:t>
            </a:r>
          </a:p>
        </p:txBody>
      </p:sp>
    </p:spTree>
    <p:extLst>
      <p:ext uri="{BB962C8B-B14F-4D97-AF65-F5344CB8AC3E}">
        <p14:creationId xmlns:p14="http://schemas.microsoft.com/office/powerpoint/2010/main" val="2170634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9457" y="1290609"/>
            <a:ext cx="10159381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Working around drivers</a:t>
            </a:r>
            <a:r>
              <a:rPr kumimoji="0" lang="en-US" sz="56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bugs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5038016"/>
            <a:ext cx="22013104" cy="788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Part of the capability flags: Disable the capability if it is buggy</a:t>
            </a:r>
            <a:br>
              <a:rPr lang="en-US" sz="4800" b="0" dirty="0" smtClean="0">
                <a:solidFill>
                  <a:srgbClr val="FFFFFF"/>
                </a:solidFill>
              </a:rPr>
            </a:br>
            <a:r>
              <a:rPr lang="en-US" sz="3600" b="0" dirty="0" smtClean="0">
                <a:solidFill>
                  <a:srgbClr val="FFFFFF"/>
                </a:solidFill>
              </a:rPr>
              <a:t>	- Micro managing bugs doesn’t scale</a:t>
            </a:r>
          </a:p>
          <a:p>
            <a:pPr marL="1052640" lvl="1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Fallback to lower feature level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	- If GL4 feature level doesn’t work, use GL3. If GL3 doesn’t work use GL2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Have shader fallbacks 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We are going as far as showing a pink shaders</a:t>
            </a:r>
            <a:endParaRPr lang="en-US" sz="3600" b="0" dirty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Document the bug workarounds: Platform, vendor, what’s wrong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They will be a point where no body remember why this ugly workaround is here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b="0" dirty="0" smtClean="0">
                <a:solidFill>
                  <a:schemeClr val="bg1"/>
                </a:solidFill>
              </a:rPr>
              <a:t>They will be a point where that workaround should be removed because not useful anymore</a:t>
            </a:r>
            <a:r>
              <a:rPr lang="en-US" sz="3600" b="0" dirty="0">
                <a:solidFill>
                  <a:schemeClr val="bg1"/>
                </a:solidFill>
              </a:rPr>
              <a:t/>
            </a:r>
            <a:br>
              <a:rPr lang="en-US" sz="3600" b="0" dirty="0">
                <a:solidFill>
                  <a:schemeClr val="bg1"/>
                </a:solidFill>
              </a:rPr>
            </a:br>
            <a:endParaRPr lang="en-US" sz="36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37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1456" y="1290609"/>
            <a:ext cx="351538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“Pro ti</a:t>
            </a:r>
            <a:r>
              <a:rPr lang="en-US" dirty="0" smtClean="0"/>
              <a:t>ps”</a:t>
            </a:r>
            <a:endParaRPr kumimoji="0" lang="fr-FR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1222034" y="4376300"/>
            <a:ext cx="22013104" cy="9205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Working on desktop OpenGL?</a:t>
            </a:r>
            <a:br>
              <a:rPr lang="en-US" sz="4800" b="0" dirty="0" smtClean="0">
                <a:solidFill>
                  <a:srgbClr val="FFFFFF"/>
                </a:solidFill>
              </a:rPr>
            </a:br>
            <a:r>
              <a:rPr lang="en-US" sz="3600" b="0" dirty="0" smtClean="0">
                <a:solidFill>
                  <a:srgbClr val="FFFFFF"/>
                </a:solidFill>
              </a:rPr>
              <a:t>- </a:t>
            </a:r>
            <a:r>
              <a:rPr lang="en-US" sz="3200" b="0" dirty="0" smtClean="0">
                <a:solidFill>
                  <a:srgbClr val="FFFFFF"/>
                </a:solidFill>
              </a:rPr>
              <a:t>Have AMD, Intel and NVIDIA GPUs in your dev machine all the time</a:t>
            </a:r>
            <a:br>
              <a:rPr lang="en-US" sz="3200" b="0" dirty="0" smtClean="0">
                <a:solidFill>
                  <a:srgbClr val="FFFFFF"/>
                </a:solidFill>
              </a:rPr>
            </a:br>
            <a:r>
              <a:rPr lang="en-US" sz="3200" b="0" dirty="0" smtClean="0">
                <a:solidFill>
                  <a:srgbClr val="FFFFFF"/>
                </a:solidFill>
              </a:rPr>
              <a:t>- </a:t>
            </a:r>
            <a:r>
              <a:rPr lang="en-US" sz="3200" b="0" dirty="0" smtClean="0">
                <a:solidFill>
                  <a:schemeClr val="bg1"/>
                </a:solidFill>
              </a:rPr>
              <a:t>Plug a screen per GPU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- Change main display to select a different GPU</a:t>
            </a:r>
          </a:p>
          <a:p>
            <a:pPr marL="1052640" lvl="1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Starts from OpenGL ES to OpenGL desktop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</a:t>
            </a:r>
            <a:r>
              <a:rPr lang="en-US" sz="3200" b="0" dirty="0" smtClean="0">
                <a:solidFill>
                  <a:schemeClr val="bg1"/>
                </a:solidFill>
              </a:rPr>
              <a:t>Convergence is </a:t>
            </a:r>
            <a:r>
              <a:rPr lang="en-US" sz="3200" b="0" dirty="0">
                <a:solidFill>
                  <a:schemeClr val="bg1"/>
                </a:solidFill>
              </a:rPr>
              <a:t>e</a:t>
            </a:r>
            <a:r>
              <a:rPr lang="en-US" sz="3200" b="0" dirty="0" smtClean="0">
                <a:solidFill>
                  <a:schemeClr val="bg1"/>
                </a:solidFill>
              </a:rPr>
              <a:t>nsured by desktop the OpenGL specifications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- Use a single OpenGL back-end to avoid divergence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Document drivers bugs and workaround in your code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</a:t>
            </a:r>
            <a:r>
              <a:rPr lang="en-US" sz="3200" b="0" dirty="0" smtClean="0">
                <a:solidFill>
                  <a:schemeClr val="bg1"/>
                </a:solidFill>
              </a:rPr>
              <a:t>Otherwise we won’t know when we could discard workaround!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Have an automated graphics tests farm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Use (or implement!) KHR_debug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Thread the OpenGL back-end</a:t>
            </a:r>
          </a:p>
        </p:txBody>
      </p:sp>
    </p:spTree>
    <p:extLst>
      <p:ext uri="{BB962C8B-B14F-4D97-AF65-F5344CB8AC3E}">
        <p14:creationId xmlns:p14="http://schemas.microsoft.com/office/powerpoint/2010/main" val="27765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72782"/>
            <a:ext cx="1847362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4000" b="1" dirty="0" smtClean="0">
                <a:solidFill>
                  <a:srgbClr val="FFFFFF"/>
                </a:solidFill>
              </a:rPr>
              <a:t>The next ecosystem</a:t>
            </a:r>
          </a:p>
        </p:txBody>
      </p:sp>
    </p:spTree>
    <p:extLst>
      <p:ext uri="{BB962C8B-B14F-4D97-AF65-F5344CB8AC3E}">
        <p14:creationId xmlns:p14="http://schemas.microsoft.com/office/powerpoint/2010/main" val="2440838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3335000" y="952500"/>
            <a:ext cx="10160000" cy="11049000"/>
          </a:xfrm>
          <a:prstGeom prst="rect">
            <a:avLst/>
          </a:prstGeom>
        </p:spPr>
        <p:txBody>
          <a:bodyPr anchor="t"/>
          <a:lstStyle/>
          <a:p>
            <a:pPr lvl="0" algn="l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sz="8500" b="1" dirty="0">
                <a:solidFill>
                  <a:srgbClr val="FFFFFF"/>
                </a:solidFill>
              </a:rPr>
              <a:t>Monument Valley</a:t>
            </a:r>
            <a:br>
              <a:rPr sz="8500" b="1" dirty="0">
                <a:solidFill>
                  <a:srgbClr val="FFFFFF"/>
                </a:solidFill>
              </a:rPr>
            </a:br>
            <a:r>
              <a:rPr sz="7200" dirty="0">
                <a:solidFill>
                  <a:srgbClr val="FFFFFF"/>
                </a:solidFill>
              </a:rPr>
              <a:t>by ustwo</a:t>
            </a:r>
            <a:endParaRPr sz="8500" b="1" dirty="0">
              <a:solidFill>
                <a:srgbClr val="FFFFFF"/>
              </a:solidFill>
            </a:endParaRPr>
          </a:p>
          <a:p>
            <a:pPr lvl="0" algn="l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endParaRPr sz="5500" b="1" dirty="0">
              <a:solidFill>
                <a:srgbClr val="FFFFFF"/>
              </a:solidFill>
            </a:endParaRPr>
          </a:p>
          <a:p>
            <a:pPr marL="1054100" lvl="0" indent="-914400" algn="l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</a:rPr>
              <a:t>iOS</a:t>
            </a:r>
          </a:p>
          <a:p>
            <a:pPr marL="1054100" lvl="0" indent="-914400" algn="l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</a:rPr>
              <a:t>Puzzle game</a:t>
            </a:r>
          </a:p>
          <a:p>
            <a:pPr marL="1054100" lvl="0" indent="-914400" algn="l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</a:rPr>
              <a:t>Multidisciplinary design agency</a:t>
            </a:r>
          </a:p>
          <a:p>
            <a:pPr lvl="0" algn="l" defTabSz="914400">
              <a:lnSpc>
                <a:spcPct val="10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 dirty="0">
              <a:solidFill>
                <a:srgbClr val="FFFFFF"/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FFFF"/>
                </a:solidFill>
              </a:rPr>
              <a:t>Unity benefits:</a:t>
            </a:r>
          </a:p>
          <a:p>
            <a:pPr marL="1566179" lvl="1" indent="-982979" algn="l" defTabSz="9144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Ease-of-use for the whole team </a:t>
            </a:r>
          </a:p>
          <a:p>
            <a:pPr marL="1566179" lvl="1" indent="-982979" algn="l" defTabSz="9144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Easy cross-platform production</a:t>
            </a:r>
          </a:p>
          <a:p>
            <a:pPr marL="1566179" lvl="1" indent="-982979" algn="l" defTabSz="9144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Custom editor scripts</a:t>
            </a:r>
          </a:p>
          <a:p>
            <a:pPr marL="1566179" lvl="1" indent="-982979" algn="l" defTabSz="9144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Unity Profiler</a:t>
            </a:r>
          </a:p>
        </p:txBody>
      </p:sp>
      <p:pic>
        <p:nvPicPr>
          <p:cNvPr id="217" name="monument-valley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2192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72782"/>
            <a:ext cx="1847362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4000" b="1" dirty="0" smtClean="0">
                <a:solidFill>
                  <a:srgbClr val="FFFFFF"/>
                </a:solidFill>
              </a:rPr>
              <a:t>The next ecosystem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8616" y="10911971"/>
            <a:ext cx="19460308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6000" i="1" dirty="0">
                <a:solidFill>
                  <a:schemeClr val="accent4"/>
                </a:solidFill>
                <a:hlinkClick r:id="rId3"/>
              </a:rPr>
              <a:t>“♫ Everything is awesome ♪”</a:t>
            </a:r>
            <a:r>
              <a:rPr lang="en-US" sz="6000" dirty="0">
                <a:solidFill>
                  <a:schemeClr val="accent4"/>
                </a:solidFill>
                <a:hlinkClick r:id="rId3"/>
              </a:rPr>
              <a:t> </a:t>
            </a:r>
            <a:r>
              <a:rPr lang="en-US" sz="6000" dirty="0">
                <a:solidFill>
                  <a:schemeClr val="accent4"/>
                </a:solidFill>
              </a:rPr>
              <a:t>The Lego Movie,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7081" y="1778000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0540" y="464180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6475481" y="2971613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5174" y="1981200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76096" y="3977657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75001" y="118163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20836250" y="3708400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005" y="4675925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1650" y="8593016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277" y="12168627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6586" y="7782218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8546558" y="9847312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720712" y="9096038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71497" y="10350334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391463" y="9110760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13681" y="7791939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9944" y="682769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6558" y="3708400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7071" y="3254031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18037" y="1454835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45983" y="2971613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10358" y="670701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62187" y="5788950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86879" y="7733427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7081" y="9878090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1861" y="9454989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59435" y="8967356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95719" y="8310350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1961" y="12765948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11463" y="12108861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55137" y="12507074"/>
            <a:ext cx="76222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b="0" dirty="0"/>
              <a:t>♪</a:t>
            </a:r>
            <a:endParaRPr kumimoji="0" lang="en-US" sz="9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69976" y="3675716"/>
            <a:ext cx="49187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5400" b="0" dirty="0"/>
              <a:t>♪</a:t>
            </a:r>
            <a:endParaRPr kumimoji="0" lang="en-US" sz="5600" b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52493" y="12093472"/>
            <a:ext cx="13753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9600" dirty="0" smtClean="0"/>
              <a:t>♫</a:t>
            </a:r>
            <a:endParaRPr lang="en-US" sz="9600" dirty="0"/>
          </a:p>
        </p:txBody>
      </p:sp>
      <p:sp>
        <p:nvSpPr>
          <p:cNvPr id="38" name="TextBox 37"/>
          <p:cNvSpPr txBox="1"/>
          <p:nvPr/>
        </p:nvSpPr>
        <p:spPr>
          <a:xfrm>
            <a:off x="17279066" y="12262926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 smtClean="0"/>
              <a:t>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12900" y="1524000"/>
            <a:ext cx="21452384" cy="3505101"/>
          </a:xfrm>
          <a:prstGeom prst="rect">
            <a:avLst/>
          </a:prstGeom>
        </p:spPr>
        <p:txBody>
          <a:bodyPr anchor="t"/>
          <a:lstStyle/>
          <a:p>
            <a:pPr lvl="0" algn="l" defTabSz="543305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GB" sz="10230" b="1" dirty="0" smtClean="0">
                <a:solidFill>
                  <a:srgbClr val="FFFFFF"/>
                </a:solidFill>
              </a:rPr>
              <a:t>Unity in numbers:</a:t>
            </a:r>
            <a:endParaRPr sz="10230" b="1" dirty="0">
              <a:solidFill>
                <a:srgbClr val="FFFFFF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>
            <a:off x="1222033" y="5816689"/>
            <a:ext cx="21071351" cy="632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800" b="0" dirty="0">
                <a:solidFill>
                  <a:srgbClr val="FFFFFF"/>
                </a:solidFill>
              </a:rPr>
              <a:t>600,000 + monthly active users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800" b="0" dirty="0">
                <a:solidFill>
                  <a:srgbClr val="FFFFFF"/>
                </a:solidFill>
              </a:rPr>
              <a:t>750,000 + registered Asset Store users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800" b="0" dirty="0">
                <a:solidFill>
                  <a:srgbClr val="FFFFFF"/>
                </a:solidFill>
              </a:rPr>
              <a:t>Close to 3 million registered </a:t>
            </a:r>
            <a:r>
              <a:rPr sz="4800" b="0" dirty="0" smtClean="0">
                <a:solidFill>
                  <a:srgbClr val="FFFFFF"/>
                </a:solidFill>
              </a:rPr>
              <a:t>developers</a:t>
            </a:r>
            <a:endParaRPr lang="en-GB" sz="4800" b="0" dirty="0" smtClean="0">
              <a:solidFill>
                <a:srgbClr val="FFFFFF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GB" sz="4800" b="0" dirty="0" smtClean="0"/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GB" sz="4800" b="0" dirty="0"/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GB" sz="4800" b="0" dirty="0" smtClean="0">
                <a:solidFill>
                  <a:srgbClr val="FFFFFF"/>
                </a:solidFill>
              </a:rPr>
              <a:t>Real time graphics is not a matter of a few millions people anymore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GB" sz="4800" dirty="0" smtClean="0">
                <a:solidFill>
                  <a:schemeClr val="bg1"/>
                </a:solidFill>
              </a:rPr>
              <a:t>A potential target is billions of people </a:t>
            </a:r>
            <a:endParaRPr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new-circle-master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74" name="Shape 74"/>
          <p:cNvSpPr/>
          <p:nvPr/>
        </p:nvSpPr>
        <p:spPr>
          <a:xfrm>
            <a:off x="9427219" y="3192462"/>
            <a:ext cx="5529562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Engine</a:t>
            </a:r>
          </a:p>
        </p:txBody>
      </p:sp>
      <p:sp>
        <p:nvSpPr>
          <p:cNvPr id="75" name="Shape 75"/>
          <p:cNvSpPr/>
          <p:nvPr/>
        </p:nvSpPr>
        <p:spPr>
          <a:xfrm>
            <a:off x="17377816" y="4462462"/>
            <a:ext cx="4583808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Asset Store</a:t>
            </a:r>
          </a:p>
        </p:txBody>
      </p:sp>
      <p:sp>
        <p:nvSpPr>
          <p:cNvPr id="76" name="Shape 76"/>
          <p:cNvSpPr/>
          <p:nvPr/>
        </p:nvSpPr>
        <p:spPr>
          <a:xfrm>
            <a:off x="10035728" y="11739562"/>
            <a:ext cx="4312544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Cloud services</a:t>
            </a:r>
          </a:p>
        </p:txBody>
      </p:sp>
      <p:sp>
        <p:nvSpPr>
          <p:cNvPr id="77" name="Shape 77"/>
          <p:cNvSpPr/>
          <p:nvPr/>
        </p:nvSpPr>
        <p:spPr>
          <a:xfrm>
            <a:off x="17123816" y="8577262"/>
            <a:ext cx="4583808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The Community</a:t>
            </a:r>
          </a:p>
        </p:txBody>
      </p:sp>
      <p:sp>
        <p:nvSpPr>
          <p:cNvPr id="78" name="Shape 78"/>
          <p:cNvSpPr/>
          <p:nvPr/>
        </p:nvSpPr>
        <p:spPr>
          <a:xfrm>
            <a:off x="5096718" y="8577262"/>
            <a:ext cx="2069605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Learn</a:t>
            </a:r>
          </a:p>
        </p:txBody>
      </p:sp>
      <p:sp>
        <p:nvSpPr>
          <p:cNvPr id="79" name="Shape 79"/>
          <p:cNvSpPr/>
          <p:nvPr/>
        </p:nvSpPr>
        <p:spPr>
          <a:xfrm>
            <a:off x="4228554" y="4462462"/>
            <a:ext cx="2594869" cy="82867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45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Support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1000" dirty="0">
                <a:solidFill>
                  <a:schemeClr val="bg1"/>
                </a:solidFill>
              </a:rPr>
              <a:t>The </a:t>
            </a:r>
            <a:r>
              <a:rPr lang="en-US" sz="11000" dirty="0" smtClean="0">
                <a:solidFill>
                  <a:schemeClr val="bg1"/>
                </a:solidFill>
              </a:rPr>
              <a:t>next ecosystem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5" name="Shape 44"/>
          <p:cNvSpPr/>
          <p:nvPr/>
        </p:nvSpPr>
        <p:spPr>
          <a:xfrm>
            <a:off x="1222034" y="3742146"/>
            <a:ext cx="22013104" cy="995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FontTx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bg1"/>
                </a:solidFill>
              </a:rPr>
              <a:t>The environment has changed: </a:t>
            </a:r>
            <a:r>
              <a:rPr lang="en-US" sz="3600" b="0" dirty="0" smtClean="0">
                <a:solidFill>
                  <a:schemeClr val="bg1"/>
                </a:solidFill>
              </a:rPr>
              <a:t/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More and more platforms!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It is often not enough to support a single platform 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- Virtual Reality is </a:t>
            </a:r>
            <a:r>
              <a:rPr lang="en-US" sz="3600" dirty="0" smtClean="0">
                <a:solidFill>
                  <a:schemeClr val="bg1"/>
                </a:solidFill>
              </a:rPr>
              <a:t>credible</a:t>
            </a:r>
            <a:endParaRPr lang="en-US" sz="3600" b="0" dirty="0">
              <a:solidFill>
                <a:schemeClr val="bg1"/>
              </a:solidFill>
            </a:endParaRPr>
          </a:p>
          <a:p>
            <a:pPr marL="1052640" indent="-915840" algn="l" defTabSz="914400">
              <a:lnSpc>
                <a:spcPct val="120000"/>
              </a:lnSpc>
              <a:buSzPct val="100000"/>
              <a:buFontTx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800 pages for OpenGL 4.5 core spec, 478 pages for OpenGL ES 3.1 spec:</a:t>
            </a:r>
            <a:r>
              <a:rPr lang="en-US" sz="4800" b="0" dirty="0">
                <a:solidFill>
                  <a:schemeClr val="bg1"/>
                </a:solidFill>
              </a:rPr>
              <a:t/>
            </a:r>
            <a:br>
              <a:rPr lang="en-US" sz="4800" b="0" dirty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- Too complex for developers and hardware vendors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- And effectively we need to work over multiple specification versions!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Long-standing OpenGL design issues: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Threading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</a:t>
            </a:r>
            <a:r>
              <a:rPr lang="en-US" sz="3600" b="0" dirty="0" err="1" smtClean="0">
                <a:solidFill>
                  <a:schemeClr val="bg1"/>
                </a:solidFill>
              </a:rPr>
              <a:t>Shader</a:t>
            </a:r>
            <a:r>
              <a:rPr lang="en-US" sz="3600" b="0" dirty="0" smtClean="0">
                <a:solidFill>
                  <a:schemeClr val="bg1"/>
                </a:solidFill>
              </a:rPr>
              <a:t> compilation pipeline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Lack of control of what the drivers does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Hidden validations and allocations in the rendering loop</a:t>
            </a:r>
            <a:r>
              <a:rPr lang="en-US" sz="3600" b="0" dirty="0">
                <a:solidFill>
                  <a:schemeClr val="bg1"/>
                </a:solidFill>
              </a:rPr>
              <a:t/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Handling driver issues is done per vendor not for everyone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3600" b="0" dirty="0" smtClean="0">
                <a:solidFill>
                  <a:schemeClr val="bg1"/>
                </a:solidFill>
              </a:rPr>
              <a:t>- OpenGL is a hack on tile based GPUs</a:t>
            </a:r>
          </a:p>
        </p:txBody>
      </p:sp>
    </p:spTree>
    <p:extLst>
      <p:ext uri="{BB962C8B-B14F-4D97-AF65-F5344CB8AC3E}">
        <p14:creationId xmlns:p14="http://schemas.microsoft.com/office/powerpoint/2010/main" val="4043436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1000" dirty="0" smtClean="0">
                <a:solidFill>
                  <a:schemeClr val="bg1"/>
                </a:solidFill>
              </a:rPr>
              <a:t>Solving issues globally</a:t>
            </a:r>
            <a:br>
              <a:rPr lang="en-US" sz="11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(Instead of individually)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hape 44"/>
          <p:cNvSpPr/>
          <p:nvPr/>
        </p:nvSpPr>
        <p:spPr>
          <a:xfrm>
            <a:off x="1222034" y="4927221"/>
            <a:ext cx="22013104" cy="810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Dealing with issues individually (current OpenGL ecosystem):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Per-vendor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Other programmers will hit the same issues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N =&gt; 1 relation</a:t>
            </a:r>
            <a:endParaRPr lang="en-US" sz="3600" b="0" dirty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Dealing with issues globally: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- </a:t>
            </a:r>
            <a:r>
              <a:rPr lang="en-US" sz="3600" b="0" dirty="0" smtClean="0">
                <a:solidFill>
                  <a:schemeClr val="bg1"/>
                </a:solidFill>
              </a:rPr>
              <a:t>A programmer reports one issue, it propagates to all programmers and vendors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- 1 =&gt; N relation</a:t>
            </a:r>
            <a:endParaRPr lang="en-US" sz="3600" b="0" dirty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Example of globally solving issues: </a:t>
            </a:r>
            <a:r>
              <a:rPr lang="en-US" sz="4800" b="0" dirty="0" err="1" smtClean="0">
                <a:solidFill>
                  <a:schemeClr val="bg1"/>
                </a:solidFill>
              </a:rPr>
              <a:t>WebGL</a:t>
            </a:r>
            <a:r>
              <a:rPr lang="en-US" sz="4800" b="0" dirty="0" smtClean="0">
                <a:solidFill>
                  <a:schemeClr val="bg1"/>
                </a:solidFill>
              </a:rPr>
              <a:t> conformance test 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Open sourced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Users can submit tests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- </a:t>
            </a:r>
            <a:r>
              <a:rPr lang="en-US" sz="3600" b="0" dirty="0" err="1" smtClean="0">
                <a:solidFill>
                  <a:schemeClr val="bg1"/>
                </a:solidFill>
              </a:rPr>
              <a:t>WebGL</a:t>
            </a:r>
            <a:r>
              <a:rPr lang="en-US" sz="3600" b="0" dirty="0" smtClean="0">
                <a:solidFill>
                  <a:schemeClr val="bg1"/>
                </a:solidFill>
              </a:rPr>
              <a:t> platforms are reliable! (We don’t have per platform </a:t>
            </a:r>
            <a:r>
              <a:rPr lang="en-US" sz="3600" b="0" dirty="0" err="1" smtClean="0">
                <a:solidFill>
                  <a:schemeClr val="bg1"/>
                </a:solidFill>
              </a:rPr>
              <a:t>wordaround</a:t>
            </a:r>
            <a:r>
              <a:rPr lang="en-US" sz="3600" b="0" dirty="0" smtClean="0">
                <a:solidFill>
                  <a:schemeClr val="bg1"/>
                </a:solidFill>
              </a:rPr>
              <a:t> flags!)</a:t>
            </a:r>
          </a:p>
        </p:txBody>
      </p:sp>
    </p:spTree>
    <p:extLst>
      <p:ext uri="{BB962C8B-B14F-4D97-AF65-F5344CB8AC3E}">
        <p14:creationId xmlns:p14="http://schemas.microsoft.com/office/powerpoint/2010/main" val="15573969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1000" dirty="0" smtClean="0">
                <a:solidFill>
                  <a:schemeClr val="bg1"/>
                </a:solidFill>
              </a:rPr>
              <a:t>Intermediate Shading Language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5" name="Shape 44"/>
          <p:cNvSpPr/>
          <p:nvPr/>
        </p:nvSpPr>
        <p:spPr>
          <a:xfrm>
            <a:off x="1222034" y="5373496"/>
            <a:ext cx="22013104" cy="721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With current GLSL: 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4800" b="0" dirty="0" smtClean="0">
                <a:solidFill>
                  <a:schemeClr val="bg1"/>
                </a:solidFill>
              </a:rPr>
              <a:t>- 4 ES versions !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4800" b="0" dirty="0" smtClean="0">
                <a:solidFill>
                  <a:schemeClr val="bg1"/>
                </a:solidFill>
              </a:rPr>
              <a:t>- 8 core profile versions !!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4800" b="0" dirty="0" smtClean="0">
                <a:solidFill>
                  <a:schemeClr val="bg1"/>
                </a:solidFill>
              </a:rPr>
              <a:t>- 12 compatibility profile versions !!!</a:t>
            </a:r>
            <a:endParaRPr lang="en-US" sz="4800" b="0" dirty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Issue 1: GLSL couples syntax sugar and hardware features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Issue 2: Vendors don’t fix some issues to avoid breaking current software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endParaRPr lang="en-US" sz="4800" b="0" dirty="0">
              <a:solidFill>
                <a:schemeClr val="bg1"/>
              </a:solidFill>
            </a:endParaRPr>
          </a:p>
          <a:p>
            <a:pPr marL="136800" lvl="0" algn="l" defTabSz="914400">
              <a:lnSpc>
                <a:spcPct val="120000"/>
              </a:lnSpc>
              <a:buSzPct val="100000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chemeClr val="bg1"/>
                </a:solidFill>
              </a:rPr>
              <a:t>How do we deal with this in our </a:t>
            </a:r>
            <a:r>
              <a:rPr lang="en-US" sz="4800" b="0" dirty="0" err="1" smtClean="0">
                <a:solidFill>
                  <a:schemeClr val="bg1"/>
                </a:solidFill>
              </a:rPr>
              <a:t>shader</a:t>
            </a:r>
            <a:r>
              <a:rPr lang="en-US" sz="4800" b="0" dirty="0" smtClean="0">
                <a:solidFill>
                  <a:schemeClr val="bg1"/>
                </a:solidFill>
              </a:rPr>
              <a:t> compilation pipeline? 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6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511" y="982833"/>
            <a:ext cx="2169524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9600" dirty="0">
                <a:solidFill>
                  <a:srgbClr val="151618"/>
                </a:solidFill>
              </a:rPr>
              <a:t>Example of a current </a:t>
            </a:r>
            <a:r>
              <a:rPr lang="en-US" sz="9600" dirty="0" err="1">
                <a:solidFill>
                  <a:srgbClr val="151618"/>
                </a:solidFill>
              </a:rPr>
              <a:t>shader</a:t>
            </a:r>
            <a:r>
              <a:rPr lang="en-US" sz="9600" dirty="0">
                <a:solidFill>
                  <a:srgbClr val="151618"/>
                </a:solidFill>
              </a:rPr>
              <a:t> pipeline</a:t>
            </a:r>
            <a:endParaRPr lang="en-US" sz="6000" dirty="0">
              <a:solidFill>
                <a:srgbClr val="151618"/>
              </a:solidFill>
            </a:endParaRPr>
          </a:p>
        </p:txBody>
      </p:sp>
      <p:pic>
        <p:nvPicPr>
          <p:cNvPr id="6" name="Picture 5" descr="shader pip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30" y="3841578"/>
            <a:ext cx="17848929" cy="87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4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673" y="982833"/>
            <a:ext cx="1244691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9600" dirty="0">
                <a:solidFill>
                  <a:srgbClr val="151618"/>
                </a:solidFill>
              </a:rPr>
              <a:t>Wish </a:t>
            </a:r>
            <a:r>
              <a:rPr lang="en-US" sz="9600" dirty="0" err="1">
                <a:solidFill>
                  <a:srgbClr val="151618"/>
                </a:solidFill>
              </a:rPr>
              <a:t>shader</a:t>
            </a:r>
            <a:r>
              <a:rPr lang="en-US" sz="9600" dirty="0">
                <a:solidFill>
                  <a:srgbClr val="151618"/>
                </a:solidFill>
              </a:rPr>
              <a:t> pipeline</a:t>
            </a:r>
            <a:endParaRPr lang="en-US" sz="9600" dirty="0"/>
          </a:p>
        </p:txBody>
      </p:sp>
      <p:pic>
        <p:nvPicPr>
          <p:cNvPr id="4" name="Picture 3" descr="pipeline-nex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22" y="3581278"/>
            <a:ext cx="17725516" cy="96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6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5204" y="982833"/>
            <a:ext cx="16687860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9600" dirty="0" smtClean="0">
                <a:solidFill>
                  <a:srgbClr val="151618"/>
                </a:solidFill>
              </a:rPr>
              <a:t>Bigger wish </a:t>
            </a:r>
            <a:r>
              <a:rPr lang="en-US" sz="9600" dirty="0" err="1">
                <a:solidFill>
                  <a:srgbClr val="151618"/>
                </a:solidFill>
              </a:rPr>
              <a:t>shader</a:t>
            </a:r>
            <a:r>
              <a:rPr lang="en-US" sz="9600" dirty="0">
                <a:solidFill>
                  <a:srgbClr val="151618"/>
                </a:solidFill>
              </a:rPr>
              <a:t> pipeline</a:t>
            </a:r>
            <a:endParaRPr lang="en-US" sz="6000" dirty="0"/>
          </a:p>
        </p:txBody>
      </p:sp>
      <p:pic>
        <p:nvPicPr>
          <p:cNvPr id="4" name="Picture 3" descr="pipeline-nex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67" y="3719286"/>
            <a:ext cx="17853192" cy="97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24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7510" y="1259832"/>
            <a:ext cx="14943243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/>
              <a:t>"Relevance" of ecosystems per platform</a:t>
            </a:r>
          </a:p>
        </p:txBody>
      </p:sp>
      <p:pic>
        <p:nvPicPr>
          <p:cNvPr id="2" name="Picture 1" descr="relev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9" y="2605794"/>
            <a:ext cx="21033238" cy="92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57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04649" y="6219821"/>
            <a:ext cx="2099532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3"/>
              </a:rPr>
              <a:t>Video</a:t>
            </a:r>
            <a:endParaRPr kumimoji="0" lang="en-US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86975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1000" dirty="0" smtClean="0">
                <a:solidFill>
                  <a:schemeClr val="bg1"/>
                </a:solidFill>
              </a:rPr>
              <a:t>Special thanks to: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5" name="Shape 44"/>
          <p:cNvSpPr/>
          <p:nvPr/>
        </p:nvSpPr>
        <p:spPr>
          <a:xfrm>
            <a:off x="1222034" y="5739750"/>
            <a:ext cx="22013104" cy="6478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bg1"/>
                </a:solidFill>
              </a:rPr>
              <a:t>Engine representatives at </a:t>
            </a:r>
            <a:r>
              <a:rPr lang="en-US" sz="4800" dirty="0" err="1" smtClean="0">
                <a:solidFill>
                  <a:schemeClr val="bg1"/>
                </a:solidFill>
              </a:rPr>
              <a:t>Khronos</a:t>
            </a:r>
            <a:r>
              <a:rPr lang="en-US" sz="4800" dirty="0" smtClean="0">
                <a:solidFill>
                  <a:schemeClr val="bg1"/>
                </a:solidFill>
              </a:rPr>
              <a:t>: </a:t>
            </a:r>
            <a:r>
              <a:rPr lang="en-US" sz="4800" b="0" dirty="0" smtClean="0">
                <a:solidFill>
                  <a:schemeClr val="bg1"/>
                </a:solidFill>
              </a:rPr>
              <a:t/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- Timothy </a:t>
            </a:r>
            <a:r>
              <a:rPr lang="en-US" sz="3200" b="0" dirty="0" err="1" smtClean="0">
                <a:solidFill>
                  <a:schemeClr val="bg1"/>
                </a:solidFill>
              </a:rPr>
              <a:t>Lottes</a:t>
            </a:r>
            <a:r>
              <a:rPr lang="en-US" sz="3200" b="0" dirty="0" smtClean="0">
                <a:solidFill>
                  <a:schemeClr val="bg1"/>
                </a:solidFill>
              </a:rPr>
              <a:t> (Epic)</a:t>
            </a:r>
            <a:r>
              <a:rPr lang="en-US" sz="3200" b="0" dirty="0">
                <a:solidFill>
                  <a:schemeClr val="bg1"/>
                </a:solidFill>
              </a:rPr>
              <a:t/>
            </a: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- John McDonald (Valve)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- </a:t>
            </a:r>
            <a:r>
              <a:rPr lang="en-US" sz="3200" b="0" dirty="0" smtClean="0">
                <a:solidFill>
                  <a:schemeClr val="bg1"/>
                </a:solidFill>
              </a:rPr>
              <a:t>Patrick </a:t>
            </a:r>
            <a:r>
              <a:rPr lang="en-US" sz="3200" b="0" dirty="0" err="1" smtClean="0">
                <a:solidFill>
                  <a:schemeClr val="bg1"/>
                </a:solidFill>
              </a:rPr>
              <a:t>Doane</a:t>
            </a:r>
            <a:r>
              <a:rPr lang="en-US" sz="3200" b="0" dirty="0" smtClean="0">
                <a:solidFill>
                  <a:schemeClr val="bg1"/>
                </a:solidFill>
              </a:rPr>
              <a:t> (Blizzard)</a:t>
            </a:r>
            <a:r>
              <a:rPr lang="en-US" sz="3200" b="0" dirty="0">
                <a:solidFill>
                  <a:schemeClr val="bg1"/>
                </a:solidFill>
              </a:rPr>
              <a:t/>
            </a: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- </a:t>
            </a:r>
            <a:r>
              <a:rPr lang="en-US" sz="3200" b="0" dirty="0" smtClean="0">
                <a:solidFill>
                  <a:schemeClr val="bg1"/>
                </a:solidFill>
              </a:rPr>
              <a:t>Johan </a:t>
            </a:r>
            <a:r>
              <a:rPr lang="en-US" sz="3200" b="0" dirty="0" err="1" smtClean="0">
                <a:solidFill>
                  <a:schemeClr val="bg1"/>
                </a:solidFill>
              </a:rPr>
              <a:t>Andersson</a:t>
            </a:r>
            <a:r>
              <a:rPr lang="en-US" sz="3200" b="0" dirty="0" smtClean="0">
                <a:solidFill>
                  <a:schemeClr val="bg1"/>
                </a:solidFill>
              </a:rPr>
              <a:t> (Frostbite)</a:t>
            </a: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>
                <a:solidFill>
                  <a:schemeClr val="bg1"/>
                </a:solidFill>
              </a:rPr>
              <a:t>Aras </a:t>
            </a:r>
            <a:r>
              <a:rPr lang="en-US" sz="4800" b="0" dirty="0" err="1" smtClean="0">
                <a:solidFill>
                  <a:schemeClr val="bg1"/>
                </a:solidFill>
              </a:rPr>
              <a:t>Pranckevičius</a:t>
            </a:r>
            <a:r>
              <a:rPr lang="en-US" sz="4800" b="0" dirty="0" smtClean="0">
                <a:solidFill>
                  <a:schemeClr val="bg1"/>
                </a:solidFill>
              </a:rPr>
              <a:t> (</a:t>
            </a:r>
            <a:r>
              <a:rPr lang="en-US" sz="4800" b="0" dirty="0" smtClean="0">
                <a:solidFill>
                  <a:srgbClr val="FFFFFF"/>
                </a:solidFill>
              </a:rPr>
              <a:t>Graphics Plumber at Unity)</a:t>
            </a:r>
            <a:br>
              <a:rPr lang="en-US" sz="4800" b="0" dirty="0" smtClean="0">
                <a:solidFill>
                  <a:srgbClr val="FFFFFF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- </a:t>
            </a:r>
            <a:r>
              <a:rPr lang="en-US" sz="3600" b="0" dirty="0" smtClean="0">
                <a:solidFill>
                  <a:srgbClr val="FFFFFF"/>
                </a:solidFill>
              </a:rPr>
              <a:t>“Ship it!”</a:t>
            </a:r>
            <a:endParaRPr lang="en-US" sz="3600" dirty="0"/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FFFFFF"/>
                </a:solidFill>
              </a:rPr>
              <a:t>The OpenGL community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360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Ask your hardware vendors and platform vendors for roadmaps, show your interest! </a:t>
            </a:r>
            <a:endParaRPr lang="en-US" sz="3600" b="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70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190846" y="2730500"/>
            <a:ext cx="22051925" cy="825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9600" dirty="0" smtClean="0">
                <a:solidFill>
                  <a:schemeClr val="bg1"/>
                </a:solidFill>
              </a:rPr>
              <a:t>Join and contribute!</a:t>
            </a:r>
            <a:endParaRPr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1000" dirty="0" smtClean="0">
                <a:solidFill>
                  <a:schemeClr val="bg1"/>
                </a:solidFill>
              </a:rPr>
              <a:t>Extra slides</a:t>
            </a:r>
            <a:endParaRPr lang="en-US" sz="1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73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hitman-go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13335000" y="952500"/>
            <a:ext cx="10160000" cy="1104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Hitman GO</a:t>
            </a:r>
            <a:br>
              <a:rPr sz="8500" b="1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by Square Enix</a:t>
            </a:r>
            <a:endParaRPr sz="8500" b="1">
              <a:solidFill>
                <a:srgbClr val="FFFFFF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iOS</a:t>
            </a: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Puzzle game</a:t>
            </a: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Developed by</a:t>
            </a:r>
            <a:br>
              <a:rPr sz="4000" b="1">
                <a:solidFill>
                  <a:srgbClr val="FFFFFF"/>
                </a:solidFill>
              </a:rPr>
            </a:br>
            <a:r>
              <a:rPr sz="4000" b="1">
                <a:solidFill>
                  <a:srgbClr val="FFFFFF"/>
                </a:solidFill>
              </a:rPr>
              <a:t>Square Enix Montreal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Mobile support 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Rapid production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 quality</a:t>
            </a:r>
          </a:p>
        </p:txBody>
      </p:sp>
    </p:spTree>
    <p:extLst>
      <p:ext uri="{BB962C8B-B14F-4D97-AF65-F5344CB8AC3E}">
        <p14:creationId xmlns:p14="http://schemas.microsoft.com/office/powerpoint/2010/main" val="3578138608"/>
      </p:ext>
    </p:extLst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eus-ex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3335000" y="952500"/>
            <a:ext cx="10160000" cy="1104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Deus Ex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N-Fusion/Eidos Montreal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iOS, Android</a:t>
            </a: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Action, RPG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Cost effective 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Rapid production, ease of use</a:t>
            </a:r>
          </a:p>
          <a:p>
            <a:pPr marL="1566179" lvl="1" indent="-982979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Asset Store</a:t>
            </a:r>
          </a:p>
        </p:txBody>
      </p:sp>
    </p:spTree>
    <p:extLst>
      <p:ext uri="{BB962C8B-B14F-4D97-AF65-F5344CB8AC3E}">
        <p14:creationId xmlns:p14="http://schemas.microsoft.com/office/powerpoint/2010/main" val="161593337"/>
      </p:ext>
    </p:extLst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hearthston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13335000" y="952500"/>
            <a:ext cx="10160000" cy="1104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Hearthstone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Blizzard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PC, Mac, iPad</a:t>
            </a:r>
          </a:p>
          <a:p>
            <a:pPr marL="1054100" lvl="0" indent="-91440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FTP strategy card game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Rapid iteration 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Flexibility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Multiplatform, multiplayer support</a:t>
            </a:r>
          </a:p>
        </p:txBody>
      </p:sp>
    </p:spTree>
    <p:extLst>
      <p:ext uri="{BB962C8B-B14F-4D97-AF65-F5344CB8AC3E}">
        <p14:creationId xmlns:p14="http://schemas.microsoft.com/office/powerpoint/2010/main" val="2523060980"/>
      </p:ext>
    </p:extLst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bad-piggies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3335000" y="952500"/>
            <a:ext cx="10160000" cy="1104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Bad Piggies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Rovio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Android, Blackberry, iOS,</a:t>
            </a:r>
            <a:br>
              <a:rPr sz="4000" b="1">
                <a:solidFill>
                  <a:srgbClr val="FFFFFF"/>
                </a:solidFill>
              </a:rPr>
            </a:br>
            <a:r>
              <a:rPr sz="4000" b="1">
                <a:solidFill>
                  <a:srgbClr val="FFFFFF"/>
                </a:solidFill>
              </a:rPr>
              <a:t>Mac &amp; Windows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Rapid production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Fosters innovation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Multiplatform support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Asset Store</a:t>
            </a:r>
          </a:p>
        </p:txBody>
      </p:sp>
    </p:spTree>
    <p:extLst>
      <p:ext uri="{BB962C8B-B14F-4D97-AF65-F5344CB8AC3E}">
        <p14:creationId xmlns:p14="http://schemas.microsoft.com/office/powerpoint/2010/main" val="2430066454"/>
      </p:ext>
    </p:extLst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roud-of-avatar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13335000" y="952500"/>
            <a:ext cx="11085094" cy="1200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Shroud of the Avatar: Forsaken Virtues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by Portalarium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Linux, Mac &amp; Windows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MMO in production: full-scale</a:t>
            </a:r>
            <a:br>
              <a:rPr sz="4000" b="1">
                <a:solidFill>
                  <a:srgbClr val="FFFFFF"/>
                </a:solidFill>
              </a:rPr>
            </a:br>
            <a:r>
              <a:rPr sz="4000" b="1">
                <a:solidFill>
                  <a:srgbClr val="FFFFFF"/>
                </a:solidFill>
              </a:rPr>
              <a:t>RPG with multiplayer and world persistence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Studio headed by Richard Garriott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Speed of production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Visual, performance quality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Community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Asset Store</a:t>
            </a:r>
          </a:p>
        </p:txBody>
      </p:sp>
    </p:spTree>
    <p:extLst>
      <p:ext uri="{BB962C8B-B14F-4D97-AF65-F5344CB8AC3E}">
        <p14:creationId xmlns:p14="http://schemas.microsoft.com/office/powerpoint/2010/main" val="2918670726"/>
      </p:ext>
    </p:extLst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max-curse-of-brotherhood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3335000" y="952500"/>
            <a:ext cx="10474494" cy="980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Max: Curse of Brotherhood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Press Play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Xbox 360, Xbox One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2.5D puzzle platformer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Access to Unity source code</a:t>
            </a:r>
            <a:br>
              <a:rPr sz="4000">
                <a:solidFill>
                  <a:srgbClr val="FFFFFF"/>
                </a:solidFill>
              </a:rPr>
            </a:br>
            <a:r>
              <a:rPr sz="4000">
                <a:solidFill>
                  <a:srgbClr val="FFFFFF"/>
                </a:solidFill>
              </a:rPr>
              <a:t>and engineers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Visual, performance quality</a:t>
            </a:r>
          </a:p>
        </p:txBody>
      </p:sp>
    </p:spTree>
    <p:extLst>
      <p:ext uri="{BB962C8B-B14F-4D97-AF65-F5344CB8AC3E}">
        <p14:creationId xmlns:p14="http://schemas.microsoft.com/office/powerpoint/2010/main" val="2769165491"/>
      </p:ext>
    </p:extLst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lf-club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13335000" y="952500"/>
            <a:ext cx="10474494" cy="111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The Golf Club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HB Studios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PS4, PS Vita, PC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A next-gen golf simulator with procedural course generation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Create courses, share with friends, compete online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 quality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Advanced physics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Multiplatform, multiplayer support</a:t>
            </a:r>
          </a:p>
        </p:txBody>
      </p:sp>
    </p:spTree>
    <p:extLst>
      <p:ext uri="{BB962C8B-B14F-4D97-AF65-F5344CB8AC3E}">
        <p14:creationId xmlns:p14="http://schemas.microsoft.com/office/powerpoint/2010/main" val="1321580617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72782"/>
            <a:ext cx="1847362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0" b="1" dirty="0" smtClean="0">
                <a:solidFill>
                  <a:srgbClr val="FFFFFF"/>
                </a:solidFill>
              </a:rPr>
              <a:t>Wh</a:t>
            </a:r>
            <a:r>
              <a:rPr lang="en-US" sz="14000" b="1" dirty="0" smtClean="0">
                <a:solidFill>
                  <a:srgbClr val="FFFFFF"/>
                </a:solidFill>
              </a:rPr>
              <a:t>y OpenGL</a:t>
            </a:r>
            <a:r>
              <a:rPr sz="14000" b="1" dirty="0" smtClean="0">
                <a:solidFill>
                  <a:srgbClr val="FFFFFF"/>
                </a:solidFill>
              </a:rPr>
              <a:t>?</a:t>
            </a:r>
            <a:endParaRPr sz="1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avilion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13335000" y="952500"/>
            <a:ext cx="10474494" cy="111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Pavilion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Visiontrick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PS4, PS Vita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Puzzling adventure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Flexibility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 Editor, scripting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Rapid production</a:t>
            </a:r>
          </a:p>
        </p:txBody>
      </p:sp>
    </p:spTree>
    <p:extLst>
      <p:ext uri="{BB962C8B-B14F-4D97-AF65-F5344CB8AC3E}">
        <p14:creationId xmlns:p14="http://schemas.microsoft.com/office/powerpoint/2010/main" val="2650986019"/>
      </p:ext>
    </p:extLst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call-of-duty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13335000" y="952500"/>
            <a:ext cx="10474494" cy="111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Call of Duty:</a:t>
            </a:r>
            <a:br>
              <a:rPr sz="8500" b="1">
                <a:solidFill>
                  <a:srgbClr val="FFFFFF"/>
                </a:solidFill>
              </a:rPr>
            </a:br>
            <a:r>
              <a:rPr sz="8500" b="1">
                <a:solidFill>
                  <a:srgbClr val="FFFFFF"/>
                </a:solidFill>
              </a:rPr>
              <a:t>Strike Team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by The Blast Furnace</a:t>
            </a:r>
            <a:br>
              <a:rPr sz="7200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and Activision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endParaRPr sz="5500" b="1">
              <a:solidFill>
                <a:srgbClr val="FFFFFF"/>
              </a:solidFill>
            </a:endParaRP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iOS, Android</a:t>
            </a:r>
          </a:p>
          <a:p>
            <a:pPr marL="957240" lvl="0" indent="-820440" algn="l" defTabSz="914400">
              <a:spcBef>
                <a:spcPts val="10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Shooter, strategy</a:t>
            </a: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sz="4000" b="1">
              <a:solidFill>
                <a:srgbClr val="FFFFFF"/>
              </a:solidFill>
            </a:endParaRPr>
          </a:p>
          <a:p>
            <a:pPr lvl="0" algn="l" defTabSz="914400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Unity benefits: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Mobile support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Visual quality</a:t>
            </a:r>
          </a:p>
          <a:p>
            <a:pPr marL="1497600" lvl="1" indent="-914400" algn="l" defTabSz="914400">
              <a:spcBef>
                <a:spcPts val="500"/>
              </a:spcBef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Cost-effective</a:t>
            </a:r>
          </a:p>
        </p:txBody>
      </p:sp>
    </p:spTree>
    <p:extLst>
      <p:ext uri="{BB962C8B-B14F-4D97-AF65-F5344CB8AC3E}">
        <p14:creationId xmlns:p14="http://schemas.microsoft.com/office/powerpoint/2010/main" val="460888551"/>
      </p:ext>
    </p:extLst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1000" b="1" dirty="0" smtClean="0">
                <a:solidFill>
                  <a:srgbClr val="FFFFFF"/>
                </a:solidFill>
              </a:rPr>
              <a:t>Frame Debugger</a:t>
            </a:r>
            <a:endParaRPr sz="1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84" y="3616772"/>
            <a:ext cx="18500651" cy="7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2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1000" b="1" dirty="0" smtClean="0">
                <a:solidFill>
                  <a:srgbClr val="FFFFFF"/>
                </a:solidFill>
              </a:rPr>
              <a:t>Frame Debugger</a:t>
            </a:r>
            <a:endParaRPr sz="1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85" y="3616772"/>
            <a:ext cx="18500649" cy="7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2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955187" y="5272782"/>
            <a:ext cx="1847362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0" b="1" dirty="0" smtClean="0">
                <a:solidFill>
                  <a:srgbClr val="FFFFFF"/>
                </a:solidFill>
              </a:rPr>
              <a:t>Wh</a:t>
            </a:r>
            <a:r>
              <a:rPr lang="en-US" sz="14000" b="1" dirty="0" smtClean="0">
                <a:solidFill>
                  <a:srgbClr val="FFFFFF"/>
                </a:solidFill>
              </a:rPr>
              <a:t>y OpenGL</a:t>
            </a:r>
            <a:r>
              <a:rPr sz="14000" b="1" dirty="0" smtClean="0">
                <a:solidFill>
                  <a:srgbClr val="FFFFFF"/>
                </a:solidFill>
              </a:rPr>
              <a:t>?</a:t>
            </a:r>
            <a:endParaRPr sz="140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1542" y="9886462"/>
            <a:ext cx="86241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dirty="0"/>
              <a:t>♥</a:t>
            </a:r>
            <a:endParaRPr kumimoji="0" lang="en-US" sz="5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1386" y="130094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97455" y="2473570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7763" y="3172732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23065" y="76079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♥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35479" y="823893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248" y="976293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2224" y="11925962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35786" y="1097935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43786" y="89323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♥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667" y="18334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♥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0825" y="808501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55054" y="4134340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93609" y="1930400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47147" y="4795728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4462" y="7092462"/>
            <a:ext cx="1576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♥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7917" y="12403015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42071" y="12761893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302867" y="49924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♥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289476" y="8562069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♥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0265" y="109718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♥</a:t>
            </a:r>
          </a:p>
        </p:txBody>
      </p:sp>
    </p:spTree>
    <p:extLst>
      <p:ext uri="{BB962C8B-B14F-4D97-AF65-F5344CB8AC3E}">
        <p14:creationId xmlns:p14="http://schemas.microsoft.com/office/powerpoint/2010/main" val="32954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1000" b="1" dirty="0" smtClean="0">
                <a:solidFill>
                  <a:srgbClr val="FFFFFF"/>
                </a:solidFill>
              </a:rPr>
              <a:t>Unity </a:t>
            </a:r>
            <a:r>
              <a:rPr sz="11000" b="1" dirty="0" smtClean="0">
                <a:solidFill>
                  <a:srgbClr val="FFFFFF"/>
                </a:solidFill>
              </a:rPr>
              <a:t>Multiplatform</a:t>
            </a:r>
            <a:r>
              <a:rPr sz="11000" b="1" dirty="0">
                <a:solidFill>
                  <a:srgbClr val="FFFFFF"/>
                </a:solidFill>
              </a:rPr>
              <a:t/>
            </a:r>
            <a:br>
              <a:rPr sz="11000" b="1" dirty="0">
                <a:solidFill>
                  <a:srgbClr val="FFFFFF"/>
                </a:solidFill>
              </a:rPr>
            </a:br>
            <a:r>
              <a:rPr sz="11000" b="1" dirty="0">
                <a:solidFill>
                  <a:srgbClr val="FFFFFF"/>
                </a:solidFill>
              </a:rPr>
              <a:t>deployment</a:t>
            </a:r>
          </a:p>
        </p:txBody>
      </p:sp>
      <p:pic>
        <p:nvPicPr>
          <p:cNvPr id="88" name="platform-logo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2371" y="6683805"/>
            <a:ext cx="21299258" cy="37656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8228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1000" b="1" dirty="0" smtClean="0">
                <a:solidFill>
                  <a:srgbClr val="FFFFFF"/>
                </a:solidFill>
              </a:rPr>
              <a:t>P</a:t>
            </a:r>
            <a:r>
              <a:rPr sz="11000" b="1" dirty="0" smtClean="0">
                <a:solidFill>
                  <a:srgbClr val="FFFFFF"/>
                </a:solidFill>
              </a:rPr>
              <a:t>latform</a:t>
            </a:r>
            <a:r>
              <a:rPr lang="en-US" sz="11000" b="1" dirty="0" smtClean="0">
                <a:solidFill>
                  <a:srgbClr val="FFFFFF"/>
                </a:solidFill>
              </a:rPr>
              <a:t> using on the OpenGL</a:t>
            </a:r>
            <a:r>
              <a:rPr sz="11000" b="1" dirty="0">
                <a:solidFill>
                  <a:srgbClr val="FFFFFF"/>
                </a:solidFill>
              </a:rPr>
              <a:t/>
            </a:r>
            <a:br>
              <a:rPr sz="11000" b="1" dirty="0">
                <a:solidFill>
                  <a:srgbClr val="FFFFFF"/>
                </a:solidFill>
              </a:rPr>
            </a:br>
            <a:r>
              <a:rPr lang="en-US" sz="11000" b="1" dirty="0" smtClean="0">
                <a:solidFill>
                  <a:srgbClr val="FFFFFF"/>
                </a:solidFill>
              </a:rPr>
              <a:t>back-end</a:t>
            </a:r>
            <a:endParaRPr sz="11000" b="1" dirty="0">
              <a:solidFill>
                <a:srgbClr val="FFFFFF"/>
              </a:solidFill>
            </a:endParaRPr>
          </a:p>
        </p:txBody>
      </p:sp>
      <p:pic>
        <p:nvPicPr>
          <p:cNvPr id="88" name="platform-log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71" y="6684162"/>
            <a:ext cx="21299258" cy="3764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89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465808" y="1524000"/>
            <a:ext cx="21452385" cy="379072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1000" b="1" dirty="0" smtClean="0">
                <a:solidFill>
                  <a:srgbClr val="FFFFFF"/>
                </a:solidFill>
              </a:rPr>
              <a:t>OpenGL is an ecosystem</a:t>
            </a:r>
            <a:endParaRPr sz="11000" b="1" dirty="0">
              <a:solidFill>
                <a:srgbClr val="FFFFFF"/>
              </a:solidFill>
            </a:endParaRPr>
          </a:p>
        </p:txBody>
      </p:sp>
      <p:sp>
        <p:nvSpPr>
          <p:cNvPr id="4" name="Shape 44"/>
          <p:cNvSpPr/>
          <p:nvPr/>
        </p:nvSpPr>
        <p:spPr>
          <a:xfrm>
            <a:off x="1222034" y="7589481"/>
            <a:ext cx="12537864" cy="27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1052640" indent="-915840" algn="l" defTabSz="914400">
              <a:lnSpc>
                <a:spcPct val="120000"/>
              </a:lnSpc>
              <a:buSzPct val="100000"/>
              <a:buFontTx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dirty="0" err="1" smtClean="0">
                <a:solidFill>
                  <a:schemeClr val="bg1"/>
                </a:solidFill>
              </a:rPr>
              <a:t>WebGL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OpenGL ES</a:t>
            </a:r>
            <a:endParaRPr sz="4800" b="0" dirty="0">
              <a:solidFill>
                <a:srgbClr val="FFFFFF"/>
              </a:solidFill>
            </a:endParaRPr>
          </a:p>
          <a:p>
            <a:pPr marL="1052640" lvl="0" indent="-915840" algn="l" defTabSz="914400">
              <a:lnSpc>
                <a:spcPct val="12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4800" b="0" dirty="0" smtClean="0">
                <a:solidFill>
                  <a:srgbClr val="FFFFFF"/>
                </a:solidFill>
              </a:rPr>
              <a:t>OpenGL desktop</a:t>
            </a:r>
            <a:endParaRPr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8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13141</TotalTime>
  <Words>2653</Words>
  <Application>Microsoft Macintosh PowerPoint</Application>
  <PresentationFormat>Custom</PresentationFormat>
  <Paragraphs>498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White</vt:lpstr>
      <vt:lpstr>Bitmap Image</vt:lpstr>
      <vt:lpstr>OpenGL ecosystem support in Unity  Christophe Riccio, OpenGL Maniac</vt:lpstr>
      <vt:lpstr>Democratizing games development and success</vt:lpstr>
      <vt:lpstr>Monument Valley by ustwo  iOS Puzzle game Multidisciplinary design agency  Unity benefits: Ease-of-use for the whole team  Easy cross-platform production Custom editor scripts Unity Profiler</vt:lpstr>
      <vt:lpstr>PowerPoint Presentation</vt:lpstr>
      <vt:lpstr>PowerPoint Presentation</vt:lpstr>
      <vt:lpstr>PowerPoint Presentation</vt:lpstr>
      <vt:lpstr>Unity Multiplatform deployment</vt:lpstr>
      <vt:lpstr>Platform using on the OpenGL back-end</vt:lpstr>
      <vt:lpstr>OpenGL is an ecosystem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Re-evaluation the OpenGL implementations </vt:lpstr>
      <vt:lpstr>PowerPoint Presentation</vt:lpstr>
      <vt:lpstr>OpenGL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Unity in numbers:</vt:lpstr>
      <vt:lpstr>PowerPoint Presentation</vt:lpstr>
      <vt:lpstr>The next ecosystem</vt:lpstr>
      <vt:lpstr>Solving issues globally (Instead of individually)</vt:lpstr>
      <vt:lpstr>Intermediate Shading Language</vt:lpstr>
      <vt:lpstr>PowerPoint Presentation</vt:lpstr>
      <vt:lpstr>PowerPoint Presentation</vt:lpstr>
      <vt:lpstr>PowerPoint Presentation</vt:lpstr>
      <vt:lpstr>PowerPoint Presentation</vt:lpstr>
      <vt:lpstr>Special thanks to:</vt:lpstr>
      <vt:lpstr>Join and contribute!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 Debugger</vt:lpstr>
      <vt:lpstr>Frame Debugger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Democratizing games development and success</dc:title>
  <dc:creator>Groove</dc:creator>
  <cp:lastModifiedBy>Christophe Riccio</cp:lastModifiedBy>
  <cp:revision>240</cp:revision>
  <dcterms:modified xsi:type="dcterms:W3CDTF">2014-08-27T18:16:58Z</dcterms:modified>
</cp:coreProperties>
</file>